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2" r:id="rId7"/>
    <p:sldId id="264" r:id="rId8"/>
    <p:sldId id="261"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C63"/>
    <a:srgbClr val="C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p:restoredTop sz="94686"/>
  </p:normalViewPr>
  <p:slideViewPr>
    <p:cSldViewPr snapToGrid="0" snapToObjects="1">
      <p:cViewPr varScale="1">
        <p:scale>
          <a:sx n="116" d="100"/>
          <a:sy n="116"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5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373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04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340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10/2/18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525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889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217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10/2/18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069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478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548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729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10/2/18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37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6.wdp"/><Relationship Id="rId5" Type="http://schemas.microsoft.com/office/2007/relationships/hdphoto" Target="../media/hdphoto5.wdp"/><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97FB-9ED8-1B48-96D5-791D09649AE0}"/>
              </a:ext>
            </a:extLst>
          </p:cNvPr>
          <p:cNvSpPr>
            <a:spLocks noGrp="1"/>
          </p:cNvSpPr>
          <p:nvPr>
            <p:ph type="ctrTitle"/>
          </p:nvPr>
        </p:nvSpPr>
        <p:spPr/>
        <p:txBody>
          <a:bodyPr>
            <a:normAutofit/>
          </a:bodyPr>
          <a:lstStyle/>
          <a:p>
            <a:r>
              <a:rPr lang="en-US" altLang="zh-CN" sz="4000" dirty="0"/>
              <a:t>Ratio</a:t>
            </a:r>
            <a:r>
              <a:rPr lang="zh-CN" altLang="en-US" sz="4000" dirty="0"/>
              <a:t> </a:t>
            </a:r>
            <a:r>
              <a:rPr lang="en-US" altLang="zh-CN" sz="4000" dirty="0"/>
              <a:t>analysis</a:t>
            </a:r>
            <a:r>
              <a:rPr lang="zh-CN" altLang="en-US" sz="4000" dirty="0"/>
              <a:t> </a:t>
            </a:r>
            <a:r>
              <a:rPr lang="en-US" altLang="zh-CN" sz="4000" dirty="0"/>
              <a:t>and</a:t>
            </a:r>
            <a:r>
              <a:rPr lang="zh-CN" altLang="en-US" sz="4000" dirty="0"/>
              <a:t> </a:t>
            </a:r>
            <a:r>
              <a:rPr lang="en-US" altLang="zh-CN" sz="4000" dirty="0"/>
              <a:t>equity</a:t>
            </a:r>
            <a:r>
              <a:rPr lang="zh-CN" altLang="en-US" sz="4000" dirty="0"/>
              <a:t>  </a:t>
            </a:r>
            <a:r>
              <a:rPr lang="en-US" altLang="zh-CN" sz="4000" dirty="0"/>
              <a:t>valuation:</a:t>
            </a:r>
            <a:r>
              <a:rPr lang="zh-CN" altLang="en-US" sz="4000" dirty="0"/>
              <a:t> </a:t>
            </a:r>
            <a:r>
              <a:rPr lang="en-US" altLang="zh-CN" sz="4000" dirty="0"/>
              <a:t>From</a:t>
            </a:r>
            <a:r>
              <a:rPr lang="zh-CN" altLang="en-US" sz="4000" dirty="0"/>
              <a:t> </a:t>
            </a:r>
            <a:r>
              <a:rPr lang="en-US" altLang="zh-CN" sz="4000" dirty="0"/>
              <a:t>Research</a:t>
            </a:r>
            <a:r>
              <a:rPr lang="zh-CN" altLang="en-US" sz="4000" dirty="0"/>
              <a:t> </a:t>
            </a:r>
            <a:r>
              <a:rPr lang="en-US" altLang="zh-CN" sz="4000" dirty="0"/>
              <a:t>to</a:t>
            </a:r>
            <a:r>
              <a:rPr lang="zh-CN" altLang="en-US" sz="4000" dirty="0"/>
              <a:t> </a:t>
            </a:r>
            <a:r>
              <a:rPr lang="en-US" altLang="zh-CN" sz="4000" dirty="0"/>
              <a:t>practice</a:t>
            </a:r>
            <a:endParaRPr lang="en-US" sz="4000" dirty="0"/>
          </a:p>
        </p:txBody>
      </p:sp>
      <p:sp>
        <p:nvSpPr>
          <p:cNvPr id="3" name="Subtitle 2">
            <a:extLst>
              <a:ext uri="{FF2B5EF4-FFF2-40B4-BE49-F238E27FC236}">
                <a16:creationId xmlns:a16="http://schemas.microsoft.com/office/drawing/2014/main" id="{5CAF9425-E0AC-8E4E-9552-DBFDA430D55E}"/>
              </a:ext>
            </a:extLst>
          </p:cNvPr>
          <p:cNvSpPr>
            <a:spLocks noGrp="1"/>
          </p:cNvSpPr>
          <p:nvPr>
            <p:ph type="subTitle" idx="1"/>
          </p:nvPr>
        </p:nvSpPr>
        <p:spPr/>
        <p:txBody>
          <a:bodyPr/>
          <a:lstStyle/>
          <a:p>
            <a:r>
              <a:rPr lang="en-US" altLang="zh-CN" dirty="0"/>
              <a:t>Written</a:t>
            </a:r>
            <a:r>
              <a:rPr lang="zh-CN" altLang="en-US" dirty="0"/>
              <a:t> </a:t>
            </a:r>
            <a:r>
              <a:rPr lang="en-US" altLang="zh-CN" dirty="0"/>
              <a:t>by:</a:t>
            </a:r>
            <a:r>
              <a:rPr lang="zh-CN" altLang="en-US" dirty="0"/>
              <a:t> </a:t>
            </a:r>
            <a:r>
              <a:rPr lang="en-US" altLang="zh-CN" dirty="0"/>
              <a:t>Doron</a:t>
            </a:r>
            <a:r>
              <a:rPr lang="zh-CN" altLang="en-US" dirty="0"/>
              <a:t> </a:t>
            </a:r>
            <a:r>
              <a:rPr lang="en-US" altLang="zh-CN" dirty="0"/>
              <a:t>Nissim</a:t>
            </a:r>
            <a:r>
              <a:rPr lang="zh-CN" altLang="en-US" dirty="0"/>
              <a:t> </a:t>
            </a:r>
            <a:r>
              <a:rPr lang="en-US" altLang="zh-CN" dirty="0"/>
              <a:t>and</a:t>
            </a:r>
            <a:r>
              <a:rPr lang="zh-CN" altLang="en-US" dirty="0"/>
              <a:t> </a:t>
            </a:r>
            <a:r>
              <a:rPr lang="en-US" altLang="zh-CN" dirty="0"/>
              <a:t>Stephen</a:t>
            </a:r>
            <a:r>
              <a:rPr lang="zh-CN" altLang="en-US" dirty="0"/>
              <a:t> </a:t>
            </a:r>
            <a:r>
              <a:rPr lang="en-US" altLang="zh-CN" dirty="0"/>
              <a:t>H.</a:t>
            </a:r>
            <a:r>
              <a:rPr lang="zh-CN" altLang="en-US" dirty="0"/>
              <a:t> </a:t>
            </a:r>
            <a:r>
              <a:rPr lang="en-US" altLang="zh-CN" dirty="0"/>
              <a:t>Penman</a:t>
            </a:r>
          </a:p>
          <a:p>
            <a:r>
              <a:rPr lang="en-US" altLang="zh-CN" dirty="0"/>
              <a:t>Presented</a:t>
            </a:r>
            <a:r>
              <a:rPr lang="zh-CN" altLang="en-US" dirty="0"/>
              <a:t> </a:t>
            </a:r>
            <a:r>
              <a:rPr lang="en-US" altLang="zh-CN" dirty="0"/>
              <a:t>by:</a:t>
            </a:r>
            <a:r>
              <a:rPr lang="zh-CN" altLang="en-US" dirty="0"/>
              <a:t> </a:t>
            </a:r>
            <a:r>
              <a:rPr lang="en-US" altLang="zh-CN" dirty="0"/>
              <a:t>Alyssa</a:t>
            </a:r>
            <a:r>
              <a:rPr lang="zh-CN" altLang="en-US" dirty="0"/>
              <a:t> </a:t>
            </a:r>
            <a:r>
              <a:rPr lang="en-US" altLang="zh-CN" dirty="0"/>
              <a:t>Rong</a:t>
            </a:r>
            <a:endParaRPr lang="en-US" dirty="0"/>
          </a:p>
        </p:txBody>
      </p:sp>
    </p:spTree>
    <p:extLst>
      <p:ext uri="{BB962C8B-B14F-4D97-AF65-F5344CB8AC3E}">
        <p14:creationId xmlns:p14="http://schemas.microsoft.com/office/powerpoint/2010/main" val="329604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F7C4-058D-0B45-937B-A764AA4220BC}"/>
              </a:ext>
            </a:extLst>
          </p:cNvPr>
          <p:cNvSpPr>
            <a:spLocks noGrp="1"/>
          </p:cNvSpPr>
          <p:nvPr>
            <p:ph type="title"/>
          </p:nvPr>
        </p:nvSpPr>
        <p:spPr/>
        <p:txBody>
          <a:bodyPr/>
          <a:lstStyle/>
          <a:p>
            <a:r>
              <a:rPr lang="zh-CN" altLang="en-US" dirty="0"/>
              <a:t> </a:t>
            </a:r>
            <a:endParaRPr lang="en-US" dirty="0"/>
          </a:p>
        </p:txBody>
      </p:sp>
      <p:sp>
        <p:nvSpPr>
          <p:cNvPr id="3" name="Content Placeholder 2">
            <a:extLst>
              <a:ext uri="{FF2B5EF4-FFF2-40B4-BE49-F238E27FC236}">
                <a16:creationId xmlns:a16="http://schemas.microsoft.com/office/drawing/2014/main" id="{A5BEC14B-E03C-CA45-A34F-D3823D15440A}"/>
              </a:ext>
            </a:extLst>
          </p:cNvPr>
          <p:cNvSpPr>
            <a:spLocks noGrp="1"/>
          </p:cNvSpPr>
          <p:nvPr>
            <p:ph idx="1"/>
          </p:nvPr>
        </p:nvSpPr>
        <p:spPr>
          <a:xfrm>
            <a:off x="1069848" y="2121408"/>
            <a:ext cx="10058400" cy="4050792"/>
          </a:xfrm>
        </p:spPr>
        <p:txBody>
          <a:bodyPr/>
          <a:lstStyle/>
          <a:p>
            <a:r>
              <a:rPr lang="en-US" dirty="0"/>
              <a:t>CSE</a:t>
            </a:r>
            <a:r>
              <a:rPr lang="zh-CN" altLang="en-US" dirty="0"/>
              <a:t>：</a:t>
            </a:r>
            <a:r>
              <a:rPr lang="en-US" altLang="zh-CN" dirty="0"/>
              <a:t>common</a:t>
            </a:r>
            <a:r>
              <a:rPr lang="zh-CN" altLang="en-US" dirty="0"/>
              <a:t> </a:t>
            </a:r>
            <a:r>
              <a:rPr lang="en-US" altLang="zh-CN" dirty="0"/>
              <a:t>share</a:t>
            </a:r>
            <a:r>
              <a:rPr lang="zh-CN" altLang="en-US" dirty="0"/>
              <a:t> </a:t>
            </a:r>
            <a:r>
              <a:rPr lang="en-US" altLang="zh-CN" dirty="0"/>
              <a:t>equity(book</a:t>
            </a:r>
            <a:r>
              <a:rPr lang="zh-CN" altLang="en-US" dirty="0"/>
              <a:t> </a:t>
            </a:r>
            <a:r>
              <a:rPr lang="en-US" altLang="zh-CN" dirty="0"/>
              <a:t>value)</a:t>
            </a:r>
          </a:p>
          <a:p>
            <a:r>
              <a:rPr lang="en-US" dirty="0" err="1"/>
              <a:t>p</a:t>
            </a:r>
            <a:r>
              <a:rPr lang="en-US" altLang="zh-CN" dirty="0" err="1"/>
              <a:t>E</a:t>
            </a:r>
            <a:r>
              <a:rPr lang="en-US" dirty="0"/>
              <a:t> is one plus the required return for common equity </a:t>
            </a:r>
          </a:p>
          <a:p>
            <a:r>
              <a:rPr lang="en-US" altLang="zh-CN" dirty="0"/>
              <a:t>CNI:</a:t>
            </a:r>
            <a:r>
              <a:rPr lang="zh-CN" altLang="en-US" dirty="0"/>
              <a:t> </a:t>
            </a:r>
            <a:r>
              <a:rPr lang="en-US" altLang="zh-CN" dirty="0"/>
              <a:t>comprehensive</a:t>
            </a:r>
            <a:r>
              <a:rPr lang="zh-CN" altLang="en-US" dirty="0"/>
              <a:t> </a:t>
            </a:r>
            <a:r>
              <a:rPr lang="en-US" altLang="zh-CN" dirty="0"/>
              <a:t>income</a:t>
            </a:r>
            <a:endParaRPr lang="en-US" dirty="0"/>
          </a:p>
          <a:p>
            <a:r>
              <a:rPr lang="en-US" dirty="0"/>
              <a:t>CNI — (</a:t>
            </a:r>
            <a:r>
              <a:rPr lang="en-US" dirty="0" err="1"/>
              <a:t>p</a:t>
            </a:r>
            <a:r>
              <a:rPr lang="en-US" altLang="zh-CN" dirty="0" err="1"/>
              <a:t>E</a:t>
            </a:r>
            <a:r>
              <a:rPr lang="en-US" dirty="0"/>
              <a:t> — 1) CSE</a:t>
            </a:r>
            <a:r>
              <a:rPr lang="zh-CN" altLang="en-US" dirty="0"/>
              <a:t> </a:t>
            </a:r>
            <a:r>
              <a:rPr lang="en-US" dirty="0"/>
              <a:t>is residual earnings or residual incom</a:t>
            </a:r>
            <a:r>
              <a:rPr lang="en-US" altLang="zh-CN" dirty="0"/>
              <a:t>e</a:t>
            </a:r>
            <a:endParaRPr lang="en-US" dirty="0"/>
          </a:p>
          <a:p>
            <a:r>
              <a:rPr lang="en-US" altLang="zh-CN" dirty="0"/>
              <a:t>v</a:t>
            </a:r>
            <a:r>
              <a:rPr lang="en-US" dirty="0"/>
              <a:t>alue of common equity = equity value at time 0 + discounted RE (Comprehensive income – change in equity value)</a:t>
            </a:r>
          </a:p>
          <a:p>
            <a:r>
              <a:rPr lang="en-US" dirty="0"/>
              <a:t>not </a:t>
            </a:r>
            <a:r>
              <a:rPr lang="en-US" altLang="zh-CN" dirty="0"/>
              <a:t>focus</a:t>
            </a:r>
            <a:r>
              <a:rPr lang="zh-CN" altLang="en-US" dirty="0"/>
              <a:t> </a:t>
            </a:r>
            <a:r>
              <a:rPr lang="en-US" altLang="zh-CN" dirty="0"/>
              <a:t>on</a:t>
            </a:r>
            <a:r>
              <a:rPr lang="en-US" dirty="0"/>
              <a:t> the choice of required return on equity/cost of capital</a:t>
            </a:r>
          </a:p>
          <a:p>
            <a:endParaRPr lang="en-US" dirty="0"/>
          </a:p>
        </p:txBody>
      </p:sp>
      <p:pic>
        <p:nvPicPr>
          <p:cNvPr id="13" name="Picture 12">
            <a:extLst>
              <a:ext uri="{FF2B5EF4-FFF2-40B4-BE49-F238E27FC236}">
                <a16:creationId xmlns:a16="http://schemas.microsoft.com/office/drawing/2014/main" id="{03DAF1CE-F98A-2048-99FD-A9DC0EF3496B}"/>
              </a:ext>
            </a:extLst>
          </p:cNvPr>
          <p:cNvPicPr/>
          <p:nvPr/>
        </p:nvPicPr>
        <p:blipFill>
          <a:blip r:embed="rId2">
            <a:extLst>
              <a:ext uri="{28A0092B-C50C-407E-A947-70E740481C1C}">
                <a14:useLocalDpi xmlns:a14="http://schemas.microsoft.com/office/drawing/2010/main" val="0"/>
              </a:ext>
            </a:extLst>
          </a:blip>
          <a:stretch>
            <a:fillRect/>
          </a:stretch>
        </p:blipFill>
        <p:spPr>
          <a:xfrm>
            <a:off x="1084136" y="414341"/>
            <a:ext cx="10058400" cy="1541716"/>
          </a:xfrm>
          <a:prstGeom prst="rect">
            <a:avLst/>
          </a:prstGeom>
        </p:spPr>
      </p:pic>
    </p:spTree>
    <p:extLst>
      <p:ext uri="{BB962C8B-B14F-4D97-AF65-F5344CB8AC3E}">
        <p14:creationId xmlns:p14="http://schemas.microsoft.com/office/powerpoint/2010/main" val="312420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B21D-0FD5-7840-B667-DDBD6390B6CD}"/>
              </a:ext>
            </a:extLst>
          </p:cNvPr>
          <p:cNvSpPr>
            <a:spLocks noGrp="1"/>
          </p:cNvSpPr>
          <p:nvPr>
            <p:ph type="title"/>
          </p:nvPr>
        </p:nvSpPr>
        <p:spPr>
          <a:xfrm>
            <a:off x="3118987" y="484632"/>
            <a:ext cx="10058400" cy="1609344"/>
          </a:xfrm>
        </p:spPr>
        <p:txBody>
          <a:bodyPr/>
          <a:lstStyle/>
          <a:p>
            <a:r>
              <a:rPr lang="zh-CN" altLang="en-US" dirty="0"/>
              <a:t>  </a:t>
            </a:r>
            <a:endParaRPr lang="en-US" dirty="0"/>
          </a:p>
        </p:txBody>
      </p:sp>
      <p:sp>
        <p:nvSpPr>
          <p:cNvPr id="3" name="Content Placeholder 2">
            <a:extLst>
              <a:ext uri="{FF2B5EF4-FFF2-40B4-BE49-F238E27FC236}">
                <a16:creationId xmlns:a16="http://schemas.microsoft.com/office/drawing/2014/main" id="{347CE17E-E66E-5A42-A021-71009C3BD978}"/>
              </a:ext>
            </a:extLst>
          </p:cNvPr>
          <p:cNvSpPr>
            <a:spLocks noGrp="1"/>
          </p:cNvSpPr>
          <p:nvPr>
            <p:ph idx="1"/>
          </p:nvPr>
        </p:nvSpPr>
        <p:spPr>
          <a:xfrm>
            <a:off x="980501" y="3349129"/>
            <a:ext cx="10443991" cy="2834088"/>
          </a:xfrm>
        </p:spPr>
        <p:txBody>
          <a:bodyPr>
            <a:normAutofit/>
          </a:bodyPr>
          <a:lstStyle/>
          <a:p>
            <a:r>
              <a:rPr lang="en-US" altLang="zh-CN" dirty="0"/>
              <a:t>add</a:t>
            </a:r>
            <a:r>
              <a:rPr lang="zh-CN" altLang="en-US" dirty="0"/>
              <a:t> </a:t>
            </a:r>
            <a:r>
              <a:rPr lang="en-US" altLang="zh-CN" dirty="0"/>
              <a:t>a</a:t>
            </a:r>
            <a:r>
              <a:rPr lang="zh-CN" altLang="en-US" dirty="0"/>
              <a:t> </a:t>
            </a:r>
            <a:r>
              <a:rPr lang="en-US" altLang="zh-CN" dirty="0"/>
              <a:t>term</a:t>
            </a:r>
            <a:r>
              <a:rPr lang="zh-CN" altLang="en-US" dirty="0"/>
              <a:t> </a:t>
            </a:r>
            <a:r>
              <a:rPr lang="en-US" altLang="zh-CN" dirty="0"/>
              <a:t>of</a:t>
            </a:r>
            <a:r>
              <a:rPr lang="zh-CN" altLang="en-US" dirty="0"/>
              <a:t> </a:t>
            </a:r>
            <a:r>
              <a:rPr lang="en-US" altLang="zh-CN" dirty="0"/>
              <a:t>terminal</a:t>
            </a:r>
            <a:r>
              <a:rPr lang="zh-CN" altLang="en-US" dirty="0"/>
              <a:t> </a:t>
            </a:r>
            <a:r>
              <a:rPr lang="en-US" altLang="zh-CN" dirty="0"/>
              <a:t>condition</a:t>
            </a:r>
            <a:r>
              <a:rPr lang="zh-CN" altLang="en-US" dirty="0"/>
              <a:t> </a:t>
            </a:r>
            <a:r>
              <a:rPr lang="en-US" altLang="zh-CN" dirty="0"/>
              <a:t>at</a:t>
            </a:r>
            <a:r>
              <a:rPr lang="zh-CN" altLang="en-US" dirty="0"/>
              <a:t> </a:t>
            </a:r>
            <a:r>
              <a:rPr lang="en-US" altLang="zh-CN" dirty="0"/>
              <a:t>the</a:t>
            </a:r>
            <a:r>
              <a:rPr lang="zh-CN" altLang="en-US" dirty="0"/>
              <a:t> </a:t>
            </a:r>
            <a:r>
              <a:rPr lang="en-US" altLang="zh-CN" dirty="0"/>
              <a:t>end</a:t>
            </a:r>
          </a:p>
          <a:p>
            <a:r>
              <a:rPr lang="en-US" altLang="zh-CN" dirty="0"/>
              <a:t>Three</a:t>
            </a:r>
            <a:r>
              <a:rPr lang="zh-CN" altLang="en-US" dirty="0"/>
              <a:t> </a:t>
            </a:r>
            <a:r>
              <a:rPr lang="en-US" altLang="zh-CN" dirty="0"/>
              <a:t>different</a:t>
            </a:r>
            <a:r>
              <a:rPr lang="zh-CN" altLang="en-US" dirty="0"/>
              <a:t> </a:t>
            </a:r>
            <a:r>
              <a:rPr lang="en-US" altLang="zh-CN" dirty="0"/>
              <a:t>stages:</a:t>
            </a:r>
            <a:r>
              <a:rPr lang="zh-CN" altLang="en-US" dirty="0"/>
              <a:t> </a:t>
            </a:r>
            <a:endParaRPr lang="en-US" altLang="zh-CN" dirty="0"/>
          </a:p>
          <a:p>
            <a:pPr lvl="1"/>
            <a:r>
              <a:rPr lang="en-US" dirty="0"/>
              <a:t>0</a:t>
            </a:r>
          </a:p>
          <a:p>
            <a:pPr lvl="1"/>
            <a:r>
              <a:rPr lang="en-US" dirty="0"/>
              <a:t>Constant</a:t>
            </a:r>
          </a:p>
          <a:p>
            <a:pPr lvl="1"/>
            <a:r>
              <a:rPr lang="en-US" dirty="0"/>
              <a:t>Growt</a:t>
            </a:r>
            <a:r>
              <a:rPr lang="en-US" altLang="zh-CN" dirty="0"/>
              <a:t>h</a:t>
            </a:r>
          </a:p>
          <a:p>
            <a:r>
              <a:rPr lang="en-US" altLang="zh-CN" dirty="0"/>
              <a:t>Problems:</a:t>
            </a:r>
            <a:r>
              <a:rPr lang="zh-CN" altLang="en-US" dirty="0"/>
              <a:t> </a:t>
            </a:r>
            <a:endParaRPr lang="en-US" altLang="zh-CN" dirty="0"/>
          </a:p>
          <a:p>
            <a:pPr lvl="1"/>
            <a:r>
              <a:rPr lang="en-US" altLang="zh-CN" dirty="0"/>
              <a:t>Forecast</a:t>
            </a:r>
            <a:r>
              <a:rPr lang="zh-CN" altLang="en-US" dirty="0"/>
              <a:t> </a:t>
            </a:r>
            <a:r>
              <a:rPr lang="en-US" altLang="zh-CN" dirty="0"/>
              <a:t>RE</a:t>
            </a:r>
          </a:p>
          <a:p>
            <a:pPr lvl="1"/>
            <a:r>
              <a:rPr lang="en-US" altLang="zh-CN" dirty="0"/>
              <a:t>Which</a:t>
            </a:r>
            <a:r>
              <a:rPr lang="zh-CN" altLang="en-US" dirty="0"/>
              <a:t> </a:t>
            </a:r>
            <a:r>
              <a:rPr lang="en-US" altLang="zh-CN" dirty="0"/>
              <a:t>stage</a:t>
            </a:r>
            <a:r>
              <a:rPr lang="zh-CN" altLang="en-US" dirty="0"/>
              <a:t> </a:t>
            </a:r>
            <a:r>
              <a:rPr lang="en-US" altLang="zh-CN" dirty="0"/>
              <a:t>we</a:t>
            </a:r>
            <a:r>
              <a:rPr lang="zh-CN" altLang="en-US" dirty="0"/>
              <a:t> </a:t>
            </a:r>
            <a:r>
              <a:rPr lang="en-US" altLang="zh-CN" dirty="0"/>
              <a:t>are</a:t>
            </a:r>
            <a:r>
              <a:rPr lang="zh-CN" altLang="en-US" dirty="0"/>
              <a:t> </a:t>
            </a:r>
            <a:r>
              <a:rPr lang="en-US" altLang="zh-CN" dirty="0"/>
              <a:t>at</a:t>
            </a:r>
            <a:r>
              <a:rPr lang="zh-CN" altLang="en-US" dirty="0"/>
              <a:t> </a:t>
            </a:r>
            <a:r>
              <a:rPr lang="en-US" altLang="zh-CN" dirty="0"/>
              <a:t>and</a:t>
            </a:r>
            <a:r>
              <a:rPr lang="zh-CN" altLang="en-US" dirty="0"/>
              <a:t> </a:t>
            </a:r>
            <a:r>
              <a:rPr lang="en-US" altLang="zh-CN" dirty="0"/>
              <a:t>when</a:t>
            </a:r>
            <a:r>
              <a:rPr lang="zh-CN" altLang="en-US" dirty="0"/>
              <a:t> </a:t>
            </a:r>
            <a:r>
              <a:rPr lang="en-US" altLang="zh-CN" dirty="0"/>
              <a:t>the</a:t>
            </a:r>
            <a:r>
              <a:rPr lang="zh-CN" altLang="en-US" dirty="0"/>
              <a:t> </a:t>
            </a:r>
            <a:r>
              <a:rPr lang="en-US" altLang="zh-CN" dirty="0"/>
              <a:t>terminal</a:t>
            </a:r>
            <a:r>
              <a:rPr lang="zh-CN" altLang="en-US" dirty="0"/>
              <a:t> </a:t>
            </a:r>
            <a:r>
              <a:rPr lang="en-US" altLang="zh-CN" dirty="0"/>
              <a:t>is</a:t>
            </a:r>
          </a:p>
        </p:txBody>
      </p:sp>
      <p:pic>
        <p:nvPicPr>
          <p:cNvPr id="1026" name="Picture 2">
            <a:extLst>
              <a:ext uri="{FF2B5EF4-FFF2-40B4-BE49-F238E27FC236}">
                <a16:creationId xmlns:a16="http://schemas.microsoft.com/office/drawing/2014/main" id="{5179068D-FC57-AE48-8FF1-EF760DCF9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454" y="413131"/>
            <a:ext cx="7072828" cy="14370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id="{4D1234B4-1E81-A14C-B1F1-71E9FF10B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947" y="1647966"/>
            <a:ext cx="6455882" cy="1786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8926B7-0A77-5842-81D5-2F6D7A8E1A8E}"/>
              </a:ext>
            </a:extLst>
          </p:cNvPr>
          <p:cNvSpPr>
            <a:spLocks noChangeArrowheads="1"/>
          </p:cNvSpPr>
          <p:nvPr/>
        </p:nvSpPr>
        <p:spPr bwMode="auto">
          <a:xfrm>
            <a:off x="204913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DFAB1522-8E10-4F44-844B-58FD08CDFF70}"/>
              </a:ext>
            </a:extLst>
          </p:cNvPr>
          <p:cNvSpPr>
            <a:spLocks noChangeArrowheads="1"/>
          </p:cNvSpPr>
          <p:nvPr/>
        </p:nvSpPr>
        <p:spPr bwMode="auto">
          <a:xfrm>
            <a:off x="2049139" y="127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5157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0A2E-1AD0-9747-B7D7-DA1EF3F32F45}"/>
              </a:ext>
            </a:extLst>
          </p:cNvPr>
          <p:cNvSpPr>
            <a:spLocks noGrp="1"/>
          </p:cNvSpPr>
          <p:nvPr>
            <p:ph type="title"/>
          </p:nvPr>
        </p:nvSpPr>
        <p:spPr/>
        <p:txBody>
          <a:bodyPr/>
          <a:lstStyle/>
          <a:p>
            <a:r>
              <a:rPr lang="zh-CN" altLang="en-US" dirty="0"/>
              <a:t> </a:t>
            </a:r>
            <a:endParaRPr lang="en-US" dirty="0"/>
          </a:p>
        </p:txBody>
      </p:sp>
      <p:sp>
        <p:nvSpPr>
          <p:cNvPr id="3" name="Content Placeholder 2">
            <a:extLst>
              <a:ext uri="{FF2B5EF4-FFF2-40B4-BE49-F238E27FC236}">
                <a16:creationId xmlns:a16="http://schemas.microsoft.com/office/drawing/2014/main" id="{083EC6BE-55F7-E34C-BE9A-DA01A1B92362}"/>
              </a:ext>
            </a:extLst>
          </p:cNvPr>
          <p:cNvSpPr>
            <a:spLocks noGrp="1"/>
          </p:cNvSpPr>
          <p:nvPr>
            <p:ph idx="1"/>
          </p:nvPr>
        </p:nvSpPr>
        <p:spPr/>
        <p:txBody>
          <a:bodyPr>
            <a:normAutofit/>
          </a:bodyPr>
          <a:lstStyle/>
          <a:p>
            <a:r>
              <a:rPr lang="en-US" altLang="zh-CN" dirty="0"/>
              <a:t>Substitute</a:t>
            </a:r>
            <a:r>
              <a:rPr lang="zh-CN" altLang="en-US" dirty="0"/>
              <a:t> </a:t>
            </a:r>
            <a:r>
              <a:rPr lang="en-US" altLang="zh-CN" dirty="0"/>
              <a:t>comprehensive</a:t>
            </a:r>
            <a:r>
              <a:rPr lang="zh-CN" altLang="en-US" dirty="0"/>
              <a:t> </a:t>
            </a:r>
            <a:r>
              <a:rPr lang="en-US" altLang="zh-CN" dirty="0"/>
              <a:t>income</a:t>
            </a:r>
            <a:r>
              <a:rPr lang="zh-CN" altLang="en-US" dirty="0"/>
              <a:t> </a:t>
            </a:r>
            <a:r>
              <a:rPr lang="en-US" altLang="zh-CN" dirty="0"/>
              <a:t>by</a:t>
            </a:r>
            <a:r>
              <a:rPr lang="zh-CN" altLang="en-US" dirty="0"/>
              <a:t> </a:t>
            </a:r>
            <a:r>
              <a:rPr lang="en-US" altLang="zh-CN" dirty="0"/>
              <a:t>the</a:t>
            </a:r>
            <a:r>
              <a:rPr lang="zh-CN" altLang="en-US" dirty="0"/>
              <a:t> </a:t>
            </a:r>
            <a:r>
              <a:rPr lang="en-US" altLang="zh-CN" dirty="0"/>
              <a:t>rate</a:t>
            </a:r>
            <a:r>
              <a:rPr lang="zh-CN" altLang="en-US" dirty="0"/>
              <a:t> </a:t>
            </a:r>
            <a:r>
              <a:rPr lang="en-US" altLang="zh-CN" dirty="0"/>
              <a:t>of</a:t>
            </a:r>
            <a:r>
              <a:rPr lang="zh-CN" altLang="en-US" dirty="0"/>
              <a:t> </a:t>
            </a:r>
            <a:r>
              <a:rPr lang="en-US" altLang="zh-CN" dirty="0"/>
              <a:t>return</a:t>
            </a:r>
          </a:p>
          <a:p>
            <a:r>
              <a:rPr lang="en-US" altLang="zh-CN" dirty="0"/>
              <a:t>ROCE:</a:t>
            </a:r>
            <a:r>
              <a:rPr lang="zh-CN" altLang="en-US" dirty="0"/>
              <a:t> </a:t>
            </a:r>
            <a:r>
              <a:rPr lang="en-US" altLang="zh-CN" dirty="0"/>
              <a:t>Return</a:t>
            </a:r>
            <a:r>
              <a:rPr lang="zh-CN" altLang="en-US" dirty="0"/>
              <a:t> </a:t>
            </a:r>
            <a:r>
              <a:rPr lang="en-US" altLang="zh-CN" dirty="0"/>
              <a:t>on</a:t>
            </a:r>
            <a:r>
              <a:rPr lang="zh-CN" altLang="en-US" dirty="0"/>
              <a:t> </a:t>
            </a:r>
            <a:r>
              <a:rPr lang="en-US" altLang="zh-CN" dirty="0"/>
              <a:t>common</a:t>
            </a:r>
            <a:r>
              <a:rPr lang="zh-CN" altLang="en-US" dirty="0"/>
              <a:t> </a:t>
            </a:r>
            <a:r>
              <a:rPr lang="en-US" altLang="zh-CN" dirty="0"/>
              <a:t>equity</a:t>
            </a:r>
            <a:endParaRPr lang="en-US" dirty="0"/>
          </a:p>
          <a:p>
            <a:r>
              <a:rPr lang="en-US" dirty="0"/>
              <a:t>ROCE = </a:t>
            </a:r>
            <a:r>
              <a:rPr lang="en-US" dirty="0" err="1"/>
              <a:t>CNI</a:t>
            </a:r>
            <a:r>
              <a:rPr lang="en-US" baseline="-25000" dirty="0" err="1"/>
              <a:t>t</a:t>
            </a:r>
            <a:r>
              <a:rPr lang="en-US" dirty="0"/>
              <a:t> / CSE</a:t>
            </a:r>
            <a:r>
              <a:rPr lang="en-US" baseline="-25000" dirty="0"/>
              <a:t>t-1 </a:t>
            </a:r>
            <a:r>
              <a:rPr lang="en-US" dirty="0"/>
              <a:t> -&gt; actual rate of return</a:t>
            </a:r>
          </a:p>
          <a:p>
            <a:pPr lvl="2"/>
            <a:r>
              <a:rPr lang="en-US" dirty="0"/>
              <a:t>(Rate of return – required rate of return) * BV of equity at t-1</a:t>
            </a:r>
          </a:p>
          <a:p>
            <a:endParaRPr lang="en-US" dirty="0"/>
          </a:p>
          <a:p>
            <a:endParaRPr lang="en-US" dirty="0"/>
          </a:p>
          <a:p>
            <a:r>
              <a:rPr lang="en-US" dirty="0"/>
              <a:t>Cannot ta</a:t>
            </a:r>
            <a:r>
              <a:rPr lang="en-US" altLang="zh-CN" dirty="0"/>
              <a:t>ke</a:t>
            </a:r>
            <a:r>
              <a:rPr lang="zh-CN" altLang="en-US" dirty="0"/>
              <a:t> </a:t>
            </a:r>
            <a:r>
              <a:rPr lang="en-US" altLang="zh-CN" dirty="0"/>
              <a:t>out</a:t>
            </a:r>
            <a:r>
              <a:rPr lang="zh-CN" altLang="en-US" dirty="0"/>
              <a:t> </a:t>
            </a:r>
            <a:r>
              <a:rPr lang="en-US" altLang="zh-CN" dirty="0"/>
              <a:t>the</a:t>
            </a:r>
            <a:r>
              <a:rPr lang="zh-CN" altLang="en-US" dirty="0"/>
              <a:t> </a:t>
            </a:r>
            <a:r>
              <a:rPr lang="en-US" altLang="zh-CN" dirty="0"/>
              <a:t>expectation</a:t>
            </a:r>
            <a:r>
              <a:rPr lang="en-US" dirty="0"/>
              <a:t> as they are probably correlated</a:t>
            </a:r>
          </a:p>
          <a:p>
            <a:r>
              <a:rPr lang="en-US" altLang="zh-CN" dirty="0"/>
              <a:t>General</a:t>
            </a:r>
            <a:r>
              <a:rPr lang="zh-CN" altLang="en-US" dirty="0"/>
              <a:t> </a:t>
            </a:r>
            <a:r>
              <a:rPr lang="en-US" altLang="zh-CN" dirty="0"/>
              <a:t>Practice:</a:t>
            </a:r>
            <a:r>
              <a:rPr lang="zh-CN" altLang="en-US" dirty="0"/>
              <a:t> </a:t>
            </a:r>
            <a:r>
              <a:rPr lang="en-US" altLang="zh-CN" dirty="0"/>
              <a:t>f</a:t>
            </a:r>
            <a:r>
              <a:rPr lang="en-US" dirty="0"/>
              <a:t>orecast several cases and probability-weighted average all the cases and get RE</a:t>
            </a:r>
          </a:p>
          <a:p>
            <a:endParaRPr lang="en-US" dirty="0"/>
          </a:p>
        </p:txBody>
      </p:sp>
      <p:pic>
        <p:nvPicPr>
          <p:cNvPr id="4" name="Picture 3">
            <a:extLst>
              <a:ext uri="{FF2B5EF4-FFF2-40B4-BE49-F238E27FC236}">
                <a16:creationId xmlns:a16="http://schemas.microsoft.com/office/drawing/2014/main" id="{F840EB1C-F461-D643-B80B-351B0AF3BAA2}"/>
              </a:ext>
            </a:extLst>
          </p:cNvPr>
          <p:cNvPicPr/>
          <p:nvPr/>
        </p:nvPicPr>
        <p:blipFill>
          <a:blip r:embed="rId2">
            <a:extLst>
              <a:ext uri="{28A0092B-C50C-407E-A947-70E740481C1C}">
                <a14:useLocalDpi xmlns:a14="http://schemas.microsoft.com/office/drawing/2010/main" val="0"/>
              </a:ext>
            </a:extLst>
          </a:blip>
          <a:stretch>
            <a:fillRect/>
          </a:stretch>
        </p:blipFill>
        <p:spPr>
          <a:xfrm>
            <a:off x="2126258" y="319490"/>
            <a:ext cx="7844009" cy="1762699"/>
          </a:xfrm>
          <a:prstGeom prst="rect">
            <a:avLst/>
          </a:prstGeom>
        </p:spPr>
      </p:pic>
      <p:pic>
        <p:nvPicPr>
          <p:cNvPr id="6" name="Picture 5">
            <a:extLst>
              <a:ext uri="{FF2B5EF4-FFF2-40B4-BE49-F238E27FC236}">
                <a16:creationId xmlns:a16="http://schemas.microsoft.com/office/drawing/2014/main" id="{498E2490-11EB-9F40-AF98-B42FD88CC03E}"/>
              </a:ext>
            </a:extLst>
          </p:cNvPr>
          <p:cNvPicPr>
            <a:picLocks noChangeAspect="1"/>
          </p:cNvPicPr>
          <p:nvPr/>
        </p:nvPicPr>
        <p:blipFill>
          <a:blip r:embed="rId3"/>
          <a:stretch>
            <a:fillRect/>
          </a:stretch>
        </p:blipFill>
        <p:spPr>
          <a:xfrm>
            <a:off x="1784229" y="3657187"/>
            <a:ext cx="8269415" cy="979234"/>
          </a:xfrm>
          <a:prstGeom prst="rect">
            <a:avLst/>
          </a:prstGeom>
        </p:spPr>
      </p:pic>
    </p:spTree>
    <p:extLst>
      <p:ext uri="{BB962C8B-B14F-4D97-AF65-F5344CB8AC3E}">
        <p14:creationId xmlns:p14="http://schemas.microsoft.com/office/powerpoint/2010/main" val="2096473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DED0-EA5C-FA4A-80A2-7B30F106BE00}"/>
              </a:ext>
            </a:extLst>
          </p:cNvPr>
          <p:cNvSpPr>
            <a:spLocks noGrp="1"/>
          </p:cNvSpPr>
          <p:nvPr>
            <p:ph type="title"/>
          </p:nvPr>
        </p:nvSpPr>
        <p:spPr/>
        <p:txBody>
          <a:bodyPr/>
          <a:lstStyle/>
          <a:p>
            <a:r>
              <a:rPr lang="en-US" altLang="zh-CN" dirty="0"/>
              <a:t>I.</a:t>
            </a:r>
            <a:r>
              <a:rPr lang="zh-CN" altLang="en-US" dirty="0"/>
              <a:t> </a:t>
            </a:r>
            <a:r>
              <a:rPr lang="en-US" altLang="zh-CN" dirty="0"/>
              <a:t>Drivers</a:t>
            </a:r>
            <a:r>
              <a:rPr lang="zh-CN" altLang="en-US" dirty="0"/>
              <a:t> </a:t>
            </a:r>
            <a:r>
              <a:rPr lang="en-US" altLang="zh-CN" dirty="0"/>
              <a:t>of</a:t>
            </a:r>
            <a:r>
              <a:rPr lang="zh-CN" altLang="en-US" dirty="0"/>
              <a:t> </a:t>
            </a:r>
            <a:r>
              <a:rPr lang="en-US" altLang="zh-CN" dirty="0"/>
              <a:t>ROCE</a:t>
            </a:r>
            <a:endParaRPr lang="en-US" dirty="0"/>
          </a:p>
        </p:txBody>
      </p:sp>
      <p:sp>
        <p:nvSpPr>
          <p:cNvPr id="3" name="Content Placeholder 2">
            <a:extLst>
              <a:ext uri="{FF2B5EF4-FFF2-40B4-BE49-F238E27FC236}">
                <a16:creationId xmlns:a16="http://schemas.microsoft.com/office/drawing/2014/main" id="{994B5EE5-0C33-5C4B-B184-1132262445DD}"/>
              </a:ext>
            </a:extLst>
          </p:cNvPr>
          <p:cNvSpPr>
            <a:spLocks noGrp="1"/>
          </p:cNvSpPr>
          <p:nvPr>
            <p:ph idx="1"/>
          </p:nvPr>
        </p:nvSpPr>
        <p:spPr/>
        <p:txBody>
          <a:bodyPr/>
          <a:lstStyle/>
          <a:p>
            <a:r>
              <a:rPr lang="en-US" dirty="0"/>
              <a:t>ROCE is the summary profitability ratio in financial statements</a:t>
            </a:r>
          </a:p>
          <a:p>
            <a:pPr lvl="1"/>
            <a:r>
              <a:rPr lang="en-US" dirty="0"/>
              <a:t>Net income (</a:t>
            </a:r>
            <a:r>
              <a:rPr lang="en-US" altLang="zh-CN" dirty="0"/>
              <a:t>I</a:t>
            </a:r>
            <a:r>
              <a:rPr lang="en-US" dirty="0"/>
              <a:t>ncome </a:t>
            </a:r>
            <a:r>
              <a:rPr lang="en-US" altLang="zh-CN" dirty="0"/>
              <a:t>S</a:t>
            </a:r>
            <a:r>
              <a:rPr lang="en-US" dirty="0"/>
              <a:t>tatement items sum)/net asset (B</a:t>
            </a:r>
            <a:r>
              <a:rPr lang="en-US" altLang="zh-CN" dirty="0"/>
              <a:t>alance</a:t>
            </a:r>
            <a:r>
              <a:rPr lang="zh-CN" altLang="en-US" dirty="0"/>
              <a:t> </a:t>
            </a:r>
            <a:r>
              <a:rPr lang="en-US" altLang="zh-CN" dirty="0"/>
              <a:t>Sheet</a:t>
            </a:r>
            <a:r>
              <a:rPr lang="en-US" dirty="0"/>
              <a:t> items)</a:t>
            </a:r>
            <a:endParaRPr lang="en-US" altLang="zh-CN" dirty="0"/>
          </a:p>
          <a:p>
            <a:r>
              <a:rPr lang="en-US" altLang="zh-CN" dirty="0"/>
              <a:t>Distinguish</a:t>
            </a:r>
            <a:r>
              <a:rPr lang="zh-CN" altLang="en-US" dirty="0"/>
              <a:t> </a:t>
            </a:r>
            <a:r>
              <a:rPr lang="en-US" altLang="zh-CN" dirty="0"/>
              <a:t>between</a:t>
            </a:r>
            <a:r>
              <a:rPr lang="zh-CN" altLang="en-US" dirty="0"/>
              <a:t> </a:t>
            </a:r>
            <a:r>
              <a:rPr lang="en-US" altLang="zh-CN" dirty="0"/>
              <a:t>operating</a:t>
            </a:r>
            <a:r>
              <a:rPr lang="zh-CN" altLang="en-US" dirty="0"/>
              <a:t> </a:t>
            </a:r>
            <a:r>
              <a:rPr lang="en-US" altLang="zh-CN" dirty="0"/>
              <a:t>items</a:t>
            </a:r>
            <a:r>
              <a:rPr lang="zh-CN" altLang="en-US" dirty="0"/>
              <a:t> </a:t>
            </a:r>
            <a:r>
              <a:rPr lang="en-US" altLang="zh-CN" dirty="0"/>
              <a:t>and</a:t>
            </a:r>
            <a:r>
              <a:rPr lang="zh-CN" altLang="en-US" dirty="0"/>
              <a:t> </a:t>
            </a:r>
            <a:r>
              <a:rPr lang="en-US" altLang="zh-CN" dirty="0"/>
              <a:t>financing</a:t>
            </a:r>
            <a:r>
              <a:rPr lang="zh-CN" altLang="en-US" dirty="0"/>
              <a:t> </a:t>
            </a:r>
            <a:r>
              <a:rPr lang="en-US" altLang="zh-CN" dirty="0"/>
              <a:t>items</a:t>
            </a:r>
            <a:endParaRPr lang="en-US" dirty="0"/>
          </a:p>
        </p:txBody>
      </p:sp>
      <p:pic>
        <p:nvPicPr>
          <p:cNvPr id="4" name="Picture 3">
            <a:extLst>
              <a:ext uri="{FF2B5EF4-FFF2-40B4-BE49-F238E27FC236}">
                <a16:creationId xmlns:a16="http://schemas.microsoft.com/office/drawing/2014/main" id="{F9B056A8-52CC-3F42-8218-1BDE04F2AF22}"/>
              </a:ext>
            </a:extLst>
          </p:cNvPr>
          <p:cNvPicPr/>
          <p:nvPr/>
        </p:nvPicPr>
        <p:blipFill>
          <a:blip r:embed="rId2">
            <a:extLst>
              <a:ext uri="{28A0092B-C50C-407E-A947-70E740481C1C}">
                <a14:useLocalDpi xmlns:a14="http://schemas.microsoft.com/office/drawing/2010/main" val="0"/>
              </a:ext>
            </a:extLst>
          </a:blip>
          <a:stretch>
            <a:fillRect/>
          </a:stretch>
        </p:blipFill>
        <p:spPr>
          <a:xfrm>
            <a:off x="1171577" y="3278697"/>
            <a:ext cx="9858375" cy="3093529"/>
          </a:xfrm>
          <a:prstGeom prst="rect">
            <a:avLst/>
          </a:prstGeom>
        </p:spPr>
      </p:pic>
    </p:spTree>
    <p:extLst>
      <p:ext uri="{BB962C8B-B14F-4D97-AF65-F5344CB8AC3E}">
        <p14:creationId xmlns:p14="http://schemas.microsoft.com/office/powerpoint/2010/main" val="92628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C29F-14C8-2344-84E0-E89B1875B9AC}"/>
              </a:ext>
            </a:extLst>
          </p:cNvPr>
          <p:cNvSpPr>
            <a:spLocks noGrp="1"/>
          </p:cNvSpPr>
          <p:nvPr>
            <p:ph type="title"/>
          </p:nvPr>
        </p:nvSpPr>
        <p:spPr/>
        <p:txBody>
          <a:bodyPr/>
          <a:lstStyle/>
          <a:p>
            <a:r>
              <a:rPr lang="en-US" altLang="zh-CN" dirty="0"/>
              <a:t>Financing</a:t>
            </a:r>
            <a:r>
              <a:rPr lang="zh-CN" altLang="en-US" dirty="0"/>
              <a:t> </a:t>
            </a:r>
            <a:r>
              <a:rPr lang="en-US" altLang="zh-CN" dirty="0"/>
              <a:t>&amp;</a:t>
            </a:r>
            <a:r>
              <a:rPr lang="zh-CN" altLang="en-US" dirty="0"/>
              <a:t> </a:t>
            </a:r>
            <a:r>
              <a:rPr lang="en-US" altLang="zh-CN" dirty="0"/>
              <a:t>operating</a:t>
            </a:r>
            <a:r>
              <a:rPr lang="zh-CN" altLang="en-US" dirty="0"/>
              <a:t> </a:t>
            </a:r>
            <a:r>
              <a:rPr lang="en-US" altLang="zh-CN" dirty="0"/>
              <a:t>continued:</a:t>
            </a:r>
            <a:endParaRPr lang="en-US" dirty="0"/>
          </a:p>
        </p:txBody>
      </p:sp>
      <p:sp>
        <p:nvSpPr>
          <p:cNvPr id="3" name="Content Placeholder 2">
            <a:extLst>
              <a:ext uri="{FF2B5EF4-FFF2-40B4-BE49-F238E27FC236}">
                <a16:creationId xmlns:a16="http://schemas.microsoft.com/office/drawing/2014/main" id="{7E28A7E3-4E81-DE4D-AF54-D3D13EC7CE0E}"/>
              </a:ext>
            </a:extLst>
          </p:cNvPr>
          <p:cNvSpPr>
            <a:spLocks noGrp="1"/>
          </p:cNvSpPr>
          <p:nvPr>
            <p:ph idx="1"/>
          </p:nvPr>
        </p:nvSpPr>
        <p:spPr/>
        <p:txBody>
          <a:bodyPr/>
          <a:lstStyle/>
          <a:p>
            <a:r>
              <a:rPr lang="en-US" dirty="0"/>
              <a:t>Assets &amp; Liability also need to split out the financing assets and obligation</a:t>
            </a:r>
          </a:p>
          <a:p>
            <a:endParaRPr lang="en-US" dirty="0"/>
          </a:p>
          <a:p>
            <a:endParaRPr lang="en-US" dirty="0"/>
          </a:p>
          <a:p>
            <a:endParaRPr lang="en-US" dirty="0"/>
          </a:p>
          <a:p>
            <a:r>
              <a:rPr lang="zh-CN" altLang="en-US" dirty="0"/>
              <a:t> </a:t>
            </a:r>
            <a:r>
              <a:rPr lang="en-US" altLang="zh-CN" dirty="0"/>
              <a:t>Breakdowns:</a:t>
            </a:r>
          </a:p>
          <a:p>
            <a:pPr lvl="2"/>
            <a:r>
              <a:rPr lang="en-US" dirty="0"/>
              <a:t>Operating L</a:t>
            </a:r>
            <a:r>
              <a:rPr lang="en-US" altLang="zh-CN" dirty="0"/>
              <a:t>iability</a:t>
            </a:r>
            <a:r>
              <a:rPr lang="en-US" dirty="0"/>
              <a:t>: account payable, wage payable, pension </a:t>
            </a:r>
            <a:r>
              <a:rPr lang="en-US" altLang="zh-CN" dirty="0"/>
              <a:t>liability</a:t>
            </a:r>
            <a:r>
              <a:rPr lang="en-US" dirty="0"/>
              <a:t> and deferred tax </a:t>
            </a:r>
            <a:r>
              <a:rPr lang="en-US" altLang="zh-CN" dirty="0"/>
              <a:t>liability</a:t>
            </a:r>
            <a:endParaRPr lang="en-US" dirty="0"/>
          </a:p>
          <a:p>
            <a:pPr lvl="2"/>
            <a:r>
              <a:rPr lang="en-US" dirty="0"/>
              <a:t>Financing L</a:t>
            </a:r>
            <a:r>
              <a:rPr lang="en-US" altLang="zh-CN" dirty="0"/>
              <a:t>iability</a:t>
            </a:r>
            <a:r>
              <a:rPr lang="en-US" dirty="0"/>
              <a:t>: those from raising funds to finance operations</a:t>
            </a:r>
          </a:p>
          <a:p>
            <a:pPr lvl="2"/>
            <a:r>
              <a:rPr lang="en-US" dirty="0"/>
              <a:t>Financing Asset: bond issued/held</a:t>
            </a:r>
          </a:p>
          <a:p>
            <a:pPr lvl="2"/>
            <a:r>
              <a:rPr lang="en-US" dirty="0"/>
              <a:t>N</a:t>
            </a:r>
            <a:r>
              <a:rPr lang="en-US" altLang="zh-CN" dirty="0"/>
              <a:t>et</a:t>
            </a:r>
            <a:r>
              <a:rPr lang="zh-CN" altLang="en-US" dirty="0"/>
              <a:t> </a:t>
            </a:r>
            <a:r>
              <a:rPr lang="en-US" altLang="zh-CN" dirty="0"/>
              <a:t>financing</a:t>
            </a:r>
            <a:r>
              <a:rPr lang="zh-CN" altLang="en-US" dirty="0"/>
              <a:t> </a:t>
            </a:r>
            <a:r>
              <a:rPr lang="en-US" altLang="zh-CN" dirty="0"/>
              <a:t>expense/income</a:t>
            </a:r>
            <a:r>
              <a:rPr lang="en-US" dirty="0"/>
              <a:t>: interest expense – int</a:t>
            </a:r>
            <a:r>
              <a:rPr lang="en-US" altLang="zh-CN" dirty="0"/>
              <a:t>erest</a:t>
            </a:r>
            <a:r>
              <a:rPr lang="en-US" dirty="0"/>
              <a:t> income, preferred interest, realized/unrealized gain</a:t>
            </a:r>
            <a:r>
              <a:rPr lang="zh-CN" altLang="en-US" dirty="0"/>
              <a:t> </a:t>
            </a:r>
            <a:r>
              <a:rPr lang="en-US" altLang="zh-CN" dirty="0"/>
              <a:t>or</a:t>
            </a:r>
            <a:r>
              <a:rPr lang="zh-CN" altLang="en-US" dirty="0"/>
              <a:t> </a:t>
            </a:r>
            <a:r>
              <a:rPr lang="en-US" dirty="0"/>
              <a:t>losses on financial A and L</a:t>
            </a:r>
            <a:r>
              <a:rPr lang="en-US" altLang="zh-CN" dirty="0"/>
              <a:t>,</a:t>
            </a:r>
            <a:r>
              <a:rPr lang="zh-CN" altLang="en-US" dirty="0"/>
              <a:t> </a:t>
            </a:r>
            <a:r>
              <a:rPr lang="en-US" altLang="zh-CN" dirty="0"/>
              <a:t>then</a:t>
            </a:r>
            <a:r>
              <a:rPr lang="zh-CN" altLang="en-US" dirty="0"/>
              <a:t> </a:t>
            </a:r>
            <a:r>
              <a:rPr lang="en-US" altLang="zh-CN" dirty="0"/>
              <a:t>apply</a:t>
            </a:r>
            <a:r>
              <a:rPr lang="zh-CN" altLang="en-US" dirty="0"/>
              <a:t> </a:t>
            </a:r>
            <a:r>
              <a:rPr lang="en-US" altLang="zh-CN" dirty="0"/>
              <a:t>tax</a:t>
            </a:r>
            <a:r>
              <a:rPr lang="zh-CN" altLang="en-US" dirty="0"/>
              <a:t> </a:t>
            </a:r>
            <a:r>
              <a:rPr lang="en-US" altLang="zh-CN" dirty="0"/>
              <a:t>deduction</a:t>
            </a:r>
            <a:endParaRPr lang="en-US" dirty="0"/>
          </a:p>
          <a:p>
            <a:pPr lvl="2"/>
            <a:r>
              <a:rPr lang="en-US" dirty="0"/>
              <a:t>If</a:t>
            </a:r>
            <a:r>
              <a:rPr lang="zh-CN" altLang="en-US" dirty="0"/>
              <a:t> </a:t>
            </a:r>
            <a:r>
              <a:rPr lang="en-US" altLang="zh-CN" dirty="0"/>
              <a:t>it</a:t>
            </a:r>
            <a:r>
              <a:rPr lang="zh-CN" altLang="en-US" dirty="0"/>
              <a:t> </a:t>
            </a:r>
            <a:r>
              <a:rPr lang="en-US" altLang="zh-CN" dirty="0"/>
              <a:t>is</a:t>
            </a:r>
            <a:r>
              <a:rPr lang="en-US" dirty="0"/>
              <a:t> net FA (FA&gt;F</a:t>
            </a:r>
            <a:r>
              <a:rPr lang="en-US" altLang="zh-CN" dirty="0"/>
              <a:t>O</a:t>
            </a:r>
            <a:r>
              <a:rPr lang="en-US" dirty="0"/>
              <a:t>), generate financing income rather than expense</a:t>
            </a:r>
          </a:p>
          <a:p>
            <a:pPr lvl="1"/>
            <a:endParaRPr lang="en-US" altLang="zh-CN"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340425A-1FDD-4149-8DDC-EDB38F4E601F}"/>
              </a:ext>
            </a:extLst>
          </p:cNvPr>
          <p:cNvPicPr/>
          <p:nvPr/>
        </p:nvPicPr>
        <p:blipFill>
          <a:blip r:embed="rId2">
            <a:extLst>
              <a:ext uri="{28A0092B-C50C-407E-A947-70E740481C1C}">
                <a14:useLocalDpi xmlns:a14="http://schemas.microsoft.com/office/drawing/2010/main" val="0"/>
              </a:ext>
            </a:extLst>
          </a:blip>
          <a:stretch>
            <a:fillRect/>
          </a:stretch>
        </p:blipFill>
        <p:spPr>
          <a:xfrm>
            <a:off x="814388" y="2457450"/>
            <a:ext cx="8186738" cy="1228726"/>
          </a:xfrm>
          <a:prstGeom prst="rect">
            <a:avLst/>
          </a:prstGeom>
        </p:spPr>
      </p:pic>
    </p:spTree>
    <p:extLst>
      <p:ext uri="{BB962C8B-B14F-4D97-AF65-F5344CB8AC3E}">
        <p14:creationId xmlns:p14="http://schemas.microsoft.com/office/powerpoint/2010/main" val="416879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002-2F12-7B44-9B7B-1C0C34EFBC2E}"/>
              </a:ext>
            </a:extLst>
          </p:cNvPr>
          <p:cNvSpPr>
            <a:spLocks noGrp="1"/>
          </p:cNvSpPr>
          <p:nvPr>
            <p:ph type="title"/>
          </p:nvPr>
        </p:nvSpPr>
        <p:spPr/>
        <p:txBody>
          <a:bodyPr/>
          <a:lstStyle/>
          <a:p>
            <a:r>
              <a:rPr lang="en-US" altLang="zh-CN" dirty="0"/>
              <a:t>Different</a:t>
            </a:r>
            <a:r>
              <a:rPr lang="zh-CN" altLang="en-US" dirty="0"/>
              <a:t> </a:t>
            </a:r>
            <a:r>
              <a:rPr lang="en-US" altLang="zh-CN" dirty="0"/>
              <a:t>forms</a:t>
            </a:r>
            <a:r>
              <a:rPr lang="zh-CN" altLang="en-US" dirty="0"/>
              <a:t> </a:t>
            </a:r>
            <a:r>
              <a:rPr lang="en-US" altLang="zh-CN" dirty="0"/>
              <a:t>of</a:t>
            </a:r>
            <a:r>
              <a:rPr lang="zh-CN" altLang="en-US" dirty="0"/>
              <a:t> </a:t>
            </a:r>
            <a:r>
              <a:rPr lang="en-US" altLang="zh-CN" dirty="0"/>
              <a:t>ROCE</a:t>
            </a:r>
            <a:r>
              <a:rPr lang="zh-CN" altLang="en-US" dirty="0"/>
              <a:t> </a:t>
            </a:r>
            <a:r>
              <a:rPr lang="en-US" altLang="zh-CN" dirty="0"/>
              <a:t>–</a:t>
            </a:r>
            <a:r>
              <a:rPr lang="zh-CN" altLang="en-US" dirty="0"/>
              <a:t> </a:t>
            </a:r>
            <a:r>
              <a:rPr lang="en-US" altLang="zh-CN" dirty="0"/>
              <a:t>1.</a:t>
            </a:r>
            <a:r>
              <a:rPr lang="zh-CN" altLang="en-US" dirty="0"/>
              <a:t> </a:t>
            </a:r>
            <a:r>
              <a:rPr lang="en-US" altLang="zh-CN" dirty="0"/>
              <a:t>weighted</a:t>
            </a:r>
            <a:r>
              <a:rPr lang="zh-CN" altLang="en-US" dirty="0"/>
              <a:t> </a:t>
            </a:r>
            <a:r>
              <a:rPr lang="en-US" altLang="zh-CN" dirty="0"/>
              <a:t>average</a:t>
            </a:r>
            <a:r>
              <a:rPr lang="zh-CN" altLang="en-US" dirty="0"/>
              <a:t> </a:t>
            </a:r>
            <a:r>
              <a:rPr lang="en-US" altLang="zh-CN" dirty="0"/>
              <a:t>of</a:t>
            </a:r>
            <a:r>
              <a:rPr lang="zh-CN" altLang="en-US" dirty="0"/>
              <a:t> </a:t>
            </a:r>
            <a:r>
              <a:rPr lang="en-US" altLang="zh-CN" dirty="0"/>
              <a:t>returns</a:t>
            </a:r>
            <a:endParaRPr lang="en-US" dirty="0"/>
          </a:p>
        </p:txBody>
      </p:sp>
      <p:sp>
        <p:nvSpPr>
          <p:cNvPr id="3" name="Content Placeholder 2">
            <a:extLst>
              <a:ext uri="{FF2B5EF4-FFF2-40B4-BE49-F238E27FC236}">
                <a16:creationId xmlns:a16="http://schemas.microsoft.com/office/drawing/2014/main" id="{11BA7F96-9FE8-BB47-9472-75CFD9CFFE29}"/>
              </a:ext>
            </a:extLst>
          </p:cNvPr>
          <p:cNvSpPr>
            <a:spLocks noGrp="1"/>
          </p:cNvSpPr>
          <p:nvPr>
            <p:ph idx="1"/>
          </p:nvPr>
        </p:nvSpPr>
        <p:spPr/>
        <p:txBody>
          <a:bodyPr/>
          <a:lstStyle/>
          <a:p>
            <a:r>
              <a:rPr lang="en-US" dirty="0"/>
              <a:t>Operating income OI = CNI + NFE</a:t>
            </a:r>
          </a:p>
          <a:p>
            <a:endParaRPr lang="en-US" dirty="0"/>
          </a:p>
        </p:txBody>
      </p:sp>
      <p:pic>
        <p:nvPicPr>
          <p:cNvPr id="4" name="Picture 3">
            <a:extLst>
              <a:ext uri="{FF2B5EF4-FFF2-40B4-BE49-F238E27FC236}">
                <a16:creationId xmlns:a16="http://schemas.microsoft.com/office/drawing/2014/main" id="{72E5A595-54D0-FF44-B59F-4106AFB4D2A1}"/>
              </a:ext>
            </a:extLst>
          </p:cNvPr>
          <p:cNvPicPr/>
          <p:nvPr/>
        </p:nvPicPr>
        <p:blipFill>
          <a:blip r:embed="rId2">
            <a:extLst>
              <a:ext uri="{28A0092B-C50C-407E-A947-70E740481C1C}">
                <a14:useLocalDpi xmlns:a14="http://schemas.microsoft.com/office/drawing/2010/main" val="0"/>
              </a:ext>
            </a:extLst>
          </a:blip>
          <a:stretch>
            <a:fillRect/>
          </a:stretch>
        </p:blipFill>
        <p:spPr>
          <a:xfrm>
            <a:off x="1069847" y="2661602"/>
            <a:ext cx="9145715" cy="1867536"/>
          </a:xfrm>
          <a:prstGeom prst="rect">
            <a:avLst/>
          </a:prstGeom>
        </p:spPr>
      </p:pic>
      <p:pic>
        <p:nvPicPr>
          <p:cNvPr id="5" name="Picture 4">
            <a:extLst>
              <a:ext uri="{FF2B5EF4-FFF2-40B4-BE49-F238E27FC236}">
                <a16:creationId xmlns:a16="http://schemas.microsoft.com/office/drawing/2014/main" id="{3571906C-31D8-584B-9CDB-8D12E872F449}"/>
              </a:ext>
            </a:extLst>
          </p:cNvPr>
          <p:cNvPicPr/>
          <p:nvPr/>
        </p:nvPicPr>
        <p:blipFill>
          <a:blip r:embed="rId3">
            <a:extLst>
              <a:ext uri="{28A0092B-C50C-407E-A947-70E740481C1C}">
                <a14:useLocalDpi xmlns:a14="http://schemas.microsoft.com/office/drawing/2010/main" val="0"/>
              </a:ext>
            </a:extLst>
          </a:blip>
          <a:stretch>
            <a:fillRect/>
          </a:stretch>
        </p:blipFill>
        <p:spPr>
          <a:xfrm>
            <a:off x="1069847" y="4736591"/>
            <a:ext cx="7755065" cy="1463041"/>
          </a:xfrm>
          <a:prstGeom prst="rect">
            <a:avLst/>
          </a:prstGeom>
        </p:spPr>
      </p:pic>
    </p:spTree>
    <p:extLst>
      <p:ext uri="{BB962C8B-B14F-4D97-AF65-F5344CB8AC3E}">
        <p14:creationId xmlns:p14="http://schemas.microsoft.com/office/powerpoint/2010/main" val="183519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4C3F-CC57-DB47-B71F-8565E3441424}"/>
              </a:ext>
            </a:extLst>
          </p:cNvPr>
          <p:cNvSpPr>
            <a:spLocks noGrp="1"/>
          </p:cNvSpPr>
          <p:nvPr>
            <p:ph type="title"/>
          </p:nvPr>
        </p:nvSpPr>
        <p:spPr/>
        <p:txBody>
          <a:bodyPr/>
          <a:lstStyle/>
          <a:p>
            <a:r>
              <a:rPr lang="en-US" altLang="zh-CN" dirty="0"/>
              <a:t>Further</a:t>
            </a:r>
            <a:r>
              <a:rPr lang="zh-CN" altLang="en-US" dirty="0"/>
              <a:t> </a:t>
            </a:r>
            <a:r>
              <a:rPr lang="en-US" altLang="zh-CN" dirty="0"/>
              <a:t>simplified</a:t>
            </a:r>
            <a:r>
              <a:rPr lang="zh-CN" altLang="en-US" dirty="0"/>
              <a:t> </a:t>
            </a:r>
            <a:r>
              <a:rPr lang="en-US" altLang="zh-CN" dirty="0"/>
              <a:t>version</a:t>
            </a:r>
            <a:r>
              <a:rPr lang="zh-CN" altLang="en-US" dirty="0"/>
              <a:t> </a:t>
            </a:r>
            <a:r>
              <a:rPr lang="en-US" altLang="zh-CN" dirty="0"/>
              <a:t>–</a:t>
            </a:r>
            <a:r>
              <a:rPr lang="zh-CN" altLang="en-US" dirty="0"/>
              <a:t> </a:t>
            </a:r>
            <a:r>
              <a:rPr lang="en-US" altLang="zh-CN" dirty="0"/>
              <a:t>2.</a:t>
            </a:r>
            <a:r>
              <a:rPr lang="zh-CN" altLang="en-US" dirty="0"/>
              <a:t> </a:t>
            </a:r>
            <a:r>
              <a:rPr lang="en-US" altLang="zh-CN" dirty="0"/>
              <a:t>Clean</a:t>
            </a:r>
            <a:r>
              <a:rPr lang="zh-CN" altLang="en-US" dirty="0"/>
              <a:t> </a:t>
            </a:r>
            <a:r>
              <a:rPr lang="en-US" altLang="zh-CN" dirty="0"/>
              <a:t>surplus</a:t>
            </a:r>
            <a:endParaRPr lang="en-US" dirty="0"/>
          </a:p>
        </p:txBody>
      </p:sp>
      <p:sp>
        <p:nvSpPr>
          <p:cNvPr id="3" name="Content Placeholder 2">
            <a:extLst>
              <a:ext uri="{FF2B5EF4-FFF2-40B4-BE49-F238E27FC236}">
                <a16:creationId xmlns:a16="http://schemas.microsoft.com/office/drawing/2014/main" id="{A141EEE1-3125-F84C-8D9F-19005E37859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altLang="zh-CN" dirty="0"/>
          </a:p>
          <a:p>
            <a:r>
              <a:rPr lang="en-US" altLang="zh-CN" dirty="0"/>
              <a:t>FLEV</a:t>
            </a:r>
            <a:r>
              <a:rPr lang="zh-CN" altLang="en-US" dirty="0"/>
              <a:t> </a:t>
            </a:r>
            <a:r>
              <a:rPr lang="en-US" altLang="zh-CN" dirty="0"/>
              <a:t>is</a:t>
            </a:r>
            <a:r>
              <a:rPr lang="zh-CN" altLang="en-US" dirty="0"/>
              <a:t> </a:t>
            </a:r>
            <a:r>
              <a:rPr lang="en-US" altLang="zh-CN" dirty="0"/>
              <a:t>not</a:t>
            </a:r>
            <a:r>
              <a:rPr lang="zh-CN" altLang="en-US" dirty="0"/>
              <a:t> </a:t>
            </a:r>
            <a:r>
              <a:rPr lang="en-US" altLang="zh-CN" dirty="0"/>
              <a:t>the</a:t>
            </a:r>
            <a:r>
              <a:rPr lang="zh-CN" altLang="en-US" dirty="0"/>
              <a:t> </a:t>
            </a:r>
            <a:r>
              <a:rPr lang="en-US" altLang="zh-CN" dirty="0"/>
              <a:t>same</a:t>
            </a:r>
            <a:r>
              <a:rPr lang="zh-CN" altLang="en-US" dirty="0"/>
              <a:t> </a:t>
            </a:r>
            <a:r>
              <a:rPr lang="en-US" altLang="zh-CN" dirty="0"/>
              <a:t>as</a:t>
            </a:r>
            <a:r>
              <a:rPr lang="zh-CN" altLang="en-US" dirty="0"/>
              <a:t> </a:t>
            </a:r>
            <a:r>
              <a:rPr lang="en-US" altLang="zh-CN" dirty="0"/>
              <a:t>D/E</a:t>
            </a:r>
            <a:r>
              <a:rPr lang="zh-CN" altLang="en-US" dirty="0"/>
              <a:t> </a:t>
            </a:r>
            <a:r>
              <a:rPr lang="en-US" altLang="zh-CN" dirty="0"/>
              <a:t>in</a:t>
            </a:r>
            <a:r>
              <a:rPr lang="zh-CN" altLang="en-US" dirty="0"/>
              <a:t> </a:t>
            </a:r>
            <a:r>
              <a:rPr lang="en-US" altLang="zh-CN" dirty="0"/>
              <a:t>this</a:t>
            </a:r>
            <a:r>
              <a:rPr lang="zh-CN" altLang="en-US" dirty="0"/>
              <a:t> </a:t>
            </a:r>
            <a:r>
              <a:rPr lang="en-US" altLang="zh-CN" dirty="0"/>
              <a:t>paper</a:t>
            </a:r>
            <a:r>
              <a:rPr lang="zh-CN" altLang="en-US" dirty="0"/>
              <a:t> </a:t>
            </a:r>
            <a:r>
              <a:rPr lang="en-US" altLang="zh-CN" dirty="0"/>
              <a:t>since</a:t>
            </a:r>
            <a:r>
              <a:rPr lang="zh-CN" altLang="en-US" dirty="0"/>
              <a:t> </a:t>
            </a:r>
            <a:r>
              <a:rPr lang="en-US" altLang="zh-CN" dirty="0"/>
              <a:t>it</a:t>
            </a:r>
            <a:r>
              <a:rPr lang="zh-CN" altLang="en-US" dirty="0"/>
              <a:t> </a:t>
            </a:r>
            <a:r>
              <a:rPr lang="en-US" altLang="zh-CN" dirty="0"/>
              <a:t>is</a:t>
            </a:r>
            <a:r>
              <a:rPr lang="zh-CN" altLang="en-US" dirty="0"/>
              <a:t> </a:t>
            </a:r>
            <a:r>
              <a:rPr lang="en-US" altLang="zh-CN" dirty="0"/>
              <a:t>using</a:t>
            </a:r>
            <a:r>
              <a:rPr lang="zh-CN" altLang="en-US" dirty="0"/>
              <a:t> </a:t>
            </a:r>
            <a:r>
              <a:rPr lang="en-US" altLang="zh-CN" dirty="0"/>
              <a:t>Net</a:t>
            </a:r>
            <a:r>
              <a:rPr lang="zh-CN" altLang="en-US" dirty="0"/>
              <a:t> </a:t>
            </a:r>
            <a:r>
              <a:rPr lang="en-US" altLang="zh-CN" dirty="0"/>
              <a:t>Financing</a:t>
            </a:r>
            <a:r>
              <a:rPr lang="zh-CN" altLang="en-US" dirty="0"/>
              <a:t> </a:t>
            </a:r>
            <a:r>
              <a:rPr lang="en-US" altLang="zh-CN" dirty="0"/>
              <a:t>Obligations(financing</a:t>
            </a:r>
            <a:r>
              <a:rPr lang="zh-CN" altLang="en-US" dirty="0"/>
              <a:t> </a:t>
            </a:r>
            <a:r>
              <a:rPr lang="en-US" altLang="zh-CN" dirty="0"/>
              <a:t>obligation</a:t>
            </a:r>
            <a:r>
              <a:rPr lang="zh-CN" altLang="en-US" dirty="0"/>
              <a:t> </a:t>
            </a:r>
            <a:r>
              <a:rPr lang="en-US" altLang="zh-CN" dirty="0"/>
              <a:t>–</a:t>
            </a:r>
            <a:r>
              <a:rPr lang="zh-CN" altLang="en-US" dirty="0"/>
              <a:t> </a:t>
            </a:r>
            <a:r>
              <a:rPr lang="en-US" altLang="zh-CN" dirty="0"/>
              <a:t>financing</a:t>
            </a:r>
            <a:r>
              <a:rPr lang="zh-CN" altLang="en-US" dirty="0"/>
              <a:t> </a:t>
            </a:r>
            <a:r>
              <a:rPr lang="en-US" altLang="zh-CN" dirty="0"/>
              <a:t>assets)</a:t>
            </a:r>
          </a:p>
          <a:p>
            <a:r>
              <a:rPr lang="en-US" dirty="0"/>
              <a:t>ROCE is driven by return on operations with additional return from the leverage of financing activities</a:t>
            </a:r>
          </a:p>
          <a:p>
            <a:endParaRPr lang="en-US" dirty="0"/>
          </a:p>
        </p:txBody>
      </p:sp>
      <p:pic>
        <p:nvPicPr>
          <p:cNvPr id="9" name="Picture 8">
            <a:extLst>
              <a:ext uri="{FF2B5EF4-FFF2-40B4-BE49-F238E27FC236}">
                <a16:creationId xmlns:a16="http://schemas.microsoft.com/office/drawing/2014/main" id="{A1F71D2E-16A5-3B40-A4ED-2E5FD3D026D4}"/>
              </a:ext>
            </a:extLst>
          </p:cNvPr>
          <p:cNvPicPr>
            <a:picLocks noChangeAspect="1"/>
          </p:cNvPicPr>
          <p:nvPr/>
        </p:nvPicPr>
        <p:blipFill>
          <a:blip r:embed="rId2"/>
          <a:stretch>
            <a:fillRect/>
          </a:stretch>
        </p:blipFill>
        <p:spPr>
          <a:xfrm>
            <a:off x="1190547" y="1885949"/>
            <a:ext cx="9253618" cy="2804607"/>
          </a:xfrm>
          <a:prstGeom prst="rect">
            <a:avLst/>
          </a:prstGeom>
        </p:spPr>
      </p:pic>
    </p:spTree>
    <p:extLst>
      <p:ext uri="{BB962C8B-B14F-4D97-AF65-F5344CB8AC3E}">
        <p14:creationId xmlns:p14="http://schemas.microsoft.com/office/powerpoint/2010/main" val="417482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E73D-9CCC-9344-8D78-0846A135C7C8}"/>
              </a:ext>
            </a:extLst>
          </p:cNvPr>
          <p:cNvSpPr>
            <a:spLocks noGrp="1"/>
          </p:cNvSpPr>
          <p:nvPr>
            <p:ph type="title"/>
          </p:nvPr>
        </p:nvSpPr>
        <p:spPr/>
        <p:txBody>
          <a:bodyPr/>
          <a:lstStyle/>
          <a:p>
            <a:r>
              <a:rPr lang="en-US" dirty="0"/>
              <a:t>Applying DuPont analysis</a:t>
            </a:r>
          </a:p>
        </p:txBody>
      </p:sp>
      <p:sp>
        <p:nvSpPr>
          <p:cNvPr id="3" name="Content Placeholder 2">
            <a:extLst>
              <a:ext uri="{FF2B5EF4-FFF2-40B4-BE49-F238E27FC236}">
                <a16:creationId xmlns:a16="http://schemas.microsoft.com/office/drawing/2014/main" id="{19EC023A-5E22-7D46-99F4-BD906C57A700}"/>
              </a:ext>
            </a:extLst>
          </p:cNvPr>
          <p:cNvSpPr>
            <a:spLocks noGrp="1"/>
          </p:cNvSpPr>
          <p:nvPr>
            <p:ph idx="1"/>
          </p:nvPr>
        </p:nvSpPr>
        <p:spPr/>
        <p:txBody>
          <a:bodyPr/>
          <a:lstStyle/>
          <a:p>
            <a:r>
              <a:rPr lang="en-US" dirty="0"/>
              <a:t>we break RNOA into Profit Margin and Asset Turnover </a:t>
            </a:r>
          </a:p>
          <a:p>
            <a:endParaRPr lang="en-US" dirty="0"/>
          </a:p>
          <a:p>
            <a:endParaRPr lang="en-US" dirty="0"/>
          </a:p>
          <a:p>
            <a:endParaRPr lang="en-US" dirty="0"/>
          </a:p>
          <a:p>
            <a:endParaRPr lang="en-US" dirty="0"/>
          </a:p>
          <a:p>
            <a:endParaRPr lang="en-US" dirty="0"/>
          </a:p>
          <a:p>
            <a:r>
              <a:rPr lang="en-US" altLang="zh-CN" dirty="0"/>
              <a:t>It</a:t>
            </a:r>
            <a:r>
              <a:rPr lang="en-US" dirty="0"/>
              <a:t> can further</a:t>
            </a:r>
            <a:r>
              <a:rPr lang="zh-CN" altLang="en-US" dirty="0"/>
              <a:t> </a:t>
            </a:r>
            <a:r>
              <a:rPr lang="en-US" altLang="zh-CN" dirty="0"/>
              <a:t>be</a:t>
            </a:r>
            <a:r>
              <a:rPr lang="en-US" dirty="0"/>
              <a:t> </a:t>
            </a:r>
            <a:r>
              <a:rPr lang="en-US" altLang="zh-CN" dirty="0"/>
              <a:t>broken</a:t>
            </a:r>
            <a:r>
              <a:rPr lang="en-US" dirty="0"/>
              <a:t> down to 5 terms: gross margin ratio, expense/sales ratios, individual operating asset and liability</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F975F79C-21BD-D24E-90EA-28410F0F4C9B}"/>
              </a:ext>
            </a:extLst>
          </p:cNvPr>
          <p:cNvPicPr>
            <a:picLocks noChangeAspect="1"/>
          </p:cNvPicPr>
          <p:nvPr/>
        </p:nvPicPr>
        <p:blipFill>
          <a:blip r:embed="rId2"/>
          <a:stretch>
            <a:fillRect/>
          </a:stretch>
        </p:blipFill>
        <p:spPr>
          <a:xfrm>
            <a:off x="1214437" y="2489199"/>
            <a:ext cx="7772401" cy="2209278"/>
          </a:xfrm>
          <a:prstGeom prst="rect">
            <a:avLst/>
          </a:prstGeom>
        </p:spPr>
      </p:pic>
    </p:spTree>
    <p:extLst>
      <p:ext uri="{BB962C8B-B14F-4D97-AF65-F5344CB8AC3E}">
        <p14:creationId xmlns:p14="http://schemas.microsoft.com/office/powerpoint/2010/main" val="9196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6D5F-5AEF-0E48-B8D0-81E83D7F0B6E}"/>
              </a:ext>
            </a:extLst>
          </p:cNvPr>
          <p:cNvSpPr>
            <a:spLocks noGrp="1"/>
          </p:cNvSpPr>
          <p:nvPr>
            <p:ph type="title"/>
          </p:nvPr>
        </p:nvSpPr>
        <p:spPr/>
        <p:txBody>
          <a:bodyPr/>
          <a:lstStyle/>
          <a:p>
            <a:r>
              <a:rPr lang="en-US" altLang="zh-CN" dirty="0"/>
              <a:t>3.</a:t>
            </a:r>
            <a:r>
              <a:rPr lang="zh-CN" altLang="en-US" dirty="0"/>
              <a:t> </a:t>
            </a:r>
            <a:r>
              <a:rPr lang="en-US" altLang="zh-CN" dirty="0"/>
              <a:t>Split</a:t>
            </a:r>
            <a:r>
              <a:rPr lang="zh-CN" altLang="en-US" dirty="0"/>
              <a:t> </a:t>
            </a:r>
            <a:r>
              <a:rPr lang="en-US" altLang="zh-CN" dirty="0"/>
              <a:t>other</a:t>
            </a:r>
            <a:r>
              <a:rPr lang="zh-CN" altLang="en-US" dirty="0"/>
              <a:t> </a:t>
            </a:r>
            <a:r>
              <a:rPr lang="en-US" altLang="zh-CN" dirty="0"/>
              <a:t>items</a:t>
            </a:r>
            <a:r>
              <a:rPr lang="zh-CN" altLang="en-US" dirty="0"/>
              <a:t> </a:t>
            </a:r>
            <a:r>
              <a:rPr lang="en-US" altLang="zh-CN" dirty="0"/>
              <a:t>from</a:t>
            </a:r>
            <a:r>
              <a:rPr lang="zh-CN" altLang="en-US" dirty="0"/>
              <a:t> </a:t>
            </a:r>
            <a:r>
              <a:rPr lang="en-US" altLang="zh-CN" dirty="0"/>
              <a:t>sales</a:t>
            </a:r>
            <a:endParaRPr lang="en-US" dirty="0"/>
          </a:p>
        </p:txBody>
      </p:sp>
      <p:sp>
        <p:nvSpPr>
          <p:cNvPr id="3" name="Content Placeholder 2">
            <a:extLst>
              <a:ext uri="{FF2B5EF4-FFF2-40B4-BE49-F238E27FC236}">
                <a16:creationId xmlns:a16="http://schemas.microsoft.com/office/drawing/2014/main" id="{093AE363-5599-F24D-BCC2-98A60E6290C9}"/>
              </a:ext>
            </a:extLst>
          </p:cNvPr>
          <p:cNvSpPr>
            <a:spLocks noGrp="1"/>
          </p:cNvSpPr>
          <p:nvPr>
            <p:ph idx="1"/>
          </p:nvPr>
        </p:nvSpPr>
        <p:spPr/>
        <p:txBody>
          <a:bodyPr/>
          <a:lstStyle/>
          <a:p>
            <a:r>
              <a:rPr lang="en-US" dirty="0"/>
              <a:t>Sales margin also include something not generated from sales such as gain and losses on equity investment marked to market, which also included in comprehensive income</a:t>
            </a:r>
          </a:p>
          <a:p>
            <a:r>
              <a:rPr lang="en-US" altLang="zh-CN" dirty="0"/>
              <a:t>After</a:t>
            </a:r>
            <a:r>
              <a:rPr lang="zh-CN" altLang="en-US" dirty="0"/>
              <a:t> </a:t>
            </a:r>
            <a:r>
              <a:rPr lang="en-US" altLang="zh-CN" dirty="0"/>
              <a:t>taking</a:t>
            </a:r>
            <a:r>
              <a:rPr lang="zh-CN" altLang="en-US" dirty="0"/>
              <a:t> </a:t>
            </a:r>
            <a:r>
              <a:rPr lang="en-US" altLang="zh-CN" dirty="0"/>
              <a:t>off</a:t>
            </a:r>
            <a:r>
              <a:rPr lang="zh-CN" altLang="en-US" dirty="0"/>
              <a:t> </a:t>
            </a:r>
            <a:r>
              <a:rPr lang="en-US" altLang="zh-CN" dirty="0"/>
              <a:t>these</a:t>
            </a:r>
            <a:r>
              <a:rPr lang="zh-CN" altLang="en-US" dirty="0"/>
              <a:t> </a:t>
            </a:r>
            <a:r>
              <a:rPr lang="en-US" altLang="zh-CN" dirty="0"/>
              <a:t>terms,</a:t>
            </a:r>
            <a:r>
              <a:rPr lang="zh-CN" altLang="en-US" dirty="0"/>
              <a:t> </a:t>
            </a:r>
            <a:r>
              <a:rPr lang="en-US" dirty="0"/>
              <a:t>PM here is only profit generated through sales</a:t>
            </a:r>
          </a:p>
          <a:p>
            <a:r>
              <a:rPr lang="en-US" dirty="0"/>
              <a:t>Sales PM = OI from Sales/Sales</a:t>
            </a:r>
          </a:p>
          <a:p>
            <a:endParaRPr lang="en-US" dirty="0"/>
          </a:p>
          <a:p>
            <a:endParaRPr lang="en-US" dirty="0"/>
          </a:p>
          <a:p>
            <a:r>
              <a:rPr lang="en-US" altLang="zh-CN" dirty="0"/>
              <a:t>T</a:t>
            </a:r>
            <a:r>
              <a:rPr lang="en-US" dirty="0"/>
              <a:t>he first item in this equation is </a:t>
            </a:r>
            <a:r>
              <a:rPr lang="en-US" altLang="zh-CN" dirty="0"/>
              <a:t>now</a:t>
            </a:r>
            <a:r>
              <a:rPr lang="zh-CN" altLang="en-US" dirty="0"/>
              <a:t> </a:t>
            </a:r>
            <a:r>
              <a:rPr lang="en-US" dirty="0"/>
              <a:t>purely return on operating assets generated by operating activities</a:t>
            </a:r>
          </a:p>
          <a:p>
            <a:endParaRPr lang="en-US" dirty="0"/>
          </a:p>
        </p:txBody>
      </p:sp>
      <p:pic>
        <p:nvPicPr>
          <p:cNvPr id="5" name="Picture 4">
            <a:extLst>
              <a:ext uri="{FF2B5EF4-FFF2-40B4-BE49-F238E27FC236}">
                <a16:creationId xmlns:a16="http://schemas.microsoft.com/office/drawing/2014/main" id="{17B3593B-5F21-DC4C-B11A-FC890CA580FF}"/>
              </a:ext>
            </a:extLst>
          </p:cNvPr>
          <p:cNvPicPr>
            <a:picLocks noChangeAspect="1"/>
          </p:cNvPicPr>
          <p:nvPr/>
        </p:nvPicPr>
        <p:blipFill>
          <a:blip r:embed="rId2"/>
          <a:stretch>
            <a:fillRect/>
          </a:stretch>
        </p:blipFill>
        <p:spPr>
          <a:xfrm>
            <a:off x="1155575" y="3889625"/>
            <a:ext cx="8030357" cy="653799"/>
          </a:xfrm>
          <a:prstGeom prst="rect">
            <a:avLst/>
          </a:prstGeom>
        </p:spPr>
      </p:pic>
    </p:spTree>
    <p:extLst>
      <p:ext uri="{BB962C8B-B14F-4D97-AF65-F5344CB8AC3E}">
        <p14:creationId xmlns:p14="http://schemas.microsoft.com/office/powerpoint/2010/main" val="77436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C2FC-1D18-8042-B4EE-76F6F3AF1852}"/>
              </a:ext>
            </a:extLst>
          </p:cNvPr>
          <p:cNvSpPr>
            <a:spLocks noGrp="1"/>
          </p:cNvSpPr>
          <p:nvPr>
            <p:ph type="title"/>
          </p:nvPr>
        </p:nvSpPr>
        <p:spPr/>
        <p:txBody>
          <a:bodyPr/>
          <a:lstStyle/>
          <a:p>
            <a:r>
              <a:rPr lang="en-US" altLang="zh-CN" dirty="0"/>
              <a:t>4.</a:t>
            </a:r>
            <a:r>
              <a:rPr lang="zh-CN" altLang="en-US" dirty="0"/>
              <a:t> </a:t>
            </a:r>
            <a:r>
              <a:rPr lang="en-US" altLang="zh-CN" dirty="0"/>
              <a:t>Split</a:t>
            </a:r>
            <a:r>
              <a:rPr lang="zh-CN" altLang="en-US" dirty="0"/>
              <a:t> </a:t>
            </a:r>
            <a:r>
              <a:rPr lang="en-US" altLang="zh-CN" dirty="0"/>
              <a:t>minority</a:t>
            </a:r>
            <a:r>
              <a:rPr lang="zh-CN" altLang="en-US" dirty="0"/>
              <a:t> </a:t>
            </a:r>
            <a:r>
              <a:rPr lang="en-US" altLang="zh-CN" dirty="0"/>
              <a:t>interest</a:t>
            </a:r>
            <a:r>
              <a:rPr lang="zh-CN" altLang="en-US" dirty="0"/>
              <a:t> </a:t>
            </a:r>
            <a:r>
              <a:rPr lang="en-US" altLang="zh-CN" dirty="0"/>
              <a:t>from</a:t>
            </a:r>
            <a:r>
              <a:rPr lang="zh-CN" altLang="en-US" dirty="0"/>
              <a:t> </a:t>
            </a:r>
            <a:r>
              <a:rPr lang="en-US" altLang="zh-CN" dirty="0"/>
              <a:t>income</a:t>
            </a:r>
            <a:endParaRPr lang="en-US" dirty="0"/>
          </a:p>
        </p:txBody>
      </p:sp>
      <p:sp>
        <p:nvSpPr>
          <p:cNvPr id="3" name="Content Placeholder 2">
            <a:extLst>
              <a:ext uri="{FF2B5EF4-FFF2-40B4-BE49-F238E27FC236}">
                <a16:creationId xmlns:a16="http://schemas.microsoft.com/office/drawing/2014/main" id="{F3D5EC73-CDDF-4446-936A-5256F13990B5}"/>
              </a:ext>
            </a:extLst>
          </p:cNvPr>
          <p:cNvSpPr>
            <a:spLocks noGrp="1"/>
          </p:cNvSpPr>
          <p:nvPr>
            <p:ph idx="1"/>
          </p:nvPr>
        </p:nvSpPr>
        <p:spPr/>
        <p:txBody>
          <a:bodyPr/>
          <a:lstStyle/>
          <a:p>
            <a:r>
              <a:rPr lang="en-US" dirty="0"/>
              <a:t>When the minority interest exists, we need to make further adjustment to CSE</a:t>
            </a:r>
          </a:p>
          <a:p>
            <a:r>
              <a:rPr lang="en-US" altLang="zh-CN" dirty="0"/>
              <a:t>Minority</a:t>
            </a:r>
            <a:r>
              <a:rPr lang="zh-CN" altLang="en-US" dirty="0"/>
              <a:t> </a:t>
            </a:r>
            <a:r>
              <a:rPr lang="en-US" altLang="zh-CN" dirty="0"/>
              <a:t>interest</a:t>
            </a:r>
            <a:r>
              <a:rPr lang="zh-CN" altLang="en-US" dirty="0"/>
              <a:t> </a:t>
            </a:r>
            <a:r>
              <a:rPr lang="en-US" altLang="zh-CN" dirty="0"/>
              <a:t>is</a:t>
            </a:r>
            <a:r>
              <a:rPr lang="zh-CN" altLang="en-US" dirty="0"/>
              <a:t> </a:t>
            </a:r>
            <a:r>
              <a:rPr lang="en-US" altLang="zh-CN" dirty="0"/>
              <a:t>the</a:t>
            </a:r>
            <a:r>
              <a:rPr lang="zh-CN" altLang="en-US" dirty="0"/>
              <a:t> </a:t>
            </a:r>
            <a:r>
              <a:rPr lang="en-US" altLang="zh-CN" dirty="0"/>
              <a:t>share</a:t>
            </a:r>
            <a:r>
              <a:rPr lang="zh-CN" altLang="en-US" dirty="0"/>
              <a:t> </a:t>
            </a:r>
            <a:r>
              <a:rPr lang="en-US" altLang="zh-CN" dirty="0"/>
              <a:t>of</a:t>
            </a:r>
            <a:r>
              <a:rPr lang="zh-CN" altLang="en-US" dirty="0"/>
              <a:t> </a:t>
            </a:r>
            <a:r>
              <a:rPr lang="en-US" altLang="zh-CN" dirty="0"/>
              <a:t>other</a:t>
            </a:r>
            <a:r>
              <a:rPr lang="zh-CN" altLang="en-US" dirty="0"/>
              <a:t> </a:t>
            </a:r>
            <a:r>
              <a:rPr lang="en-US" altLang="zh-CN" dirty="0"/>
              <a:t>company’s</a:t>
            </a:r>
            <a:r>
              <a:rPr lang="zh-CN" altLang="en-US" dirty="0"/>
              <a:t> </a:t>
            </a:r>
            <a:r>
              <a:rPr lang="en-US" altLang="zh-CN" dirty="0"/>
              <a:t>equity</a:t>
            </a:r>
            <a:r>
              <a:rPr lang="zh-CN" altLang="en-US" dirty="0"/>
              <a:t> </a:t>
            </a:r>
            <a:r>
              <a:rPr lang="en-US" altLang="zh-CN" dirty="0"/>
              <a:t>held</a:t>
            </a:r>
            <a:r>
              <a:rPr lang="zh-CN" altLang="en-US" dirty="0"/>
              <a:t> </a:t>
            </a:r>
            <a:r>
              <a:rPr lang="en-US" altLang="zh-CN" dirty="0"/>
              <a:t>by</a:t>
            </a:r>
            <a:r>
              <a:rPr lang="zh-CN" altLang="en-US" dirty="0"/>
              <a:t> </a:t>
            </a:r>
            <a:r>
              <a:rPr lang="en-US" altLang="zh-CN" dirty="0"/>
              <a:t>the</a:t>
            </a:r>
            <a:r>
              <a:rPr lang="zh-CN" altLang="en-US" dirty="0"/>
              <a:t> </a:t>
            </a:r>
            <a:r>
              <a:rPr lang="en-US" altLang="zh-CN" dirty="0"/>
              <a:t>parent</a:t>
            </a:r>
            <a:r>
              <a:rPr lang="zh-CN" altLang="en-US" dirty="0"/>
              <a:t> </a:t>
            </a:r>
            <a:r>
              <a:rPr lang="en-US" altLang="zh-CN" dirty="0"/>
              <a:t>corporation</a:t>
            </a:r>
          </a:p>
          <a:p>
            <a:pPr lvl="2"/>
            <a:r>
              <a:rPr lang="en-US" dirty="0"/>
              <a:t>CSE  = NOA – NFO – MI</a:t>
            </a:r>
          </a:p>
          <a:p>
            <a:pPr lvl="2"/>
            <a:r>
              <a:rPr lang="en-US" dirty="0"/>
              <a:t>Return on total common equity is: ROTCE  = (CNI + MI share of income)/(CSE + MI)</a:t>
            </a:r>
          </a:p>
          <a:p>
            <a:pPr lvl="2"/>
            <a:r>
              <a:rPr lang="en-US" dirty="0"/>
              <a:t>ROCE = ROTCE * MSR</a:t>
            </a:r>
          </a:p>
          <a:p>
            <a:pPr lvl="2"/>
            <a:endParaRPr lang="en-US" dirty="0"/>
          </a:p>
          <a:p>
            <a:endParaRPr lang="en-US" dirty="0"/>
          </a:p>
          <a:p>
            <a:r>
              <a:rPr lang="en-US" dirty="0"/>
              <a:t>Update </a:t>
            </a:r>
            <a:r>
              <a:rPr lang="en-US" altLang="zh-CN" dirty="0"/>
              <a:t>both</a:t>
            </a:r>
            <a:r>
              <a:rPr lang="zh-CN" altLang="en-US" dirty="0"/>
              <a:t> </a:t>
            </a:r>
            <a:r>
              <a:rPr lang="en-US" altLang="zh-CN" dirty="0"/>
              <a:t>the</a:t>
            </a:r>
            <a:r>
              <a:rPr lang="zh-CN" altLang="en-US" dirty="0"/>
              <a:t> </a:t>
            </a:r>
            <a:r>
              <a:rPr lang="en-US" altLang="zh-CN" dirty="0"/>
              <a:t>numerator</a:t>
            </a:r>
            <a:r>
              <a:rPr lang="zh-CN" altLang="en-US" dirty="0"/>
              <a:t> </a:t>
            </a:r>
            <a:r>
              <a:rPr lang="en-US" altLang="zh-CN" dirty="0"/>
              <a:t>and</a:t>
            </a:r>
            <a:r>
              <a:rPr lang="zh-CN" altLang="en-US" dirty="0"/>
              <a:t> </a:t>
            </a:r>
            <a:r>
              <a:rPr lang="en-US" dirty="0"/>
              <a:t>denominator </a:t>
            </a:r>
          </a:p>
        </p:txBody>
      </p:sp>
      <p:pic>
        <p:nvPicPr>
          <p:cNvPr id="4" name="Picture 3">
            <a:extLst>
              <a:ext uri="{FF2B5EF4-FFF2-40B4-BE49-F238E27FC236}">
                <a16:creationId xmlns:a16="http://schemas.microsoft.com/office/drawing/2014/main" id="{327CDB4B-4543-6346-974B-98C37202DC2C}"/>
              </a:ext>
            </a:extLst>
          </p:cNvPr>
          <p:cNvPicPr/>
          <p:nvPr/>
        </p:nvPicPr>
        <p:blipFill>
          <a:blip r:embed="rId2">
            <a:extLst>
              <a:ext uri="{28A0092B-C50C-407E-A947-70E740481C1C}">
                <a14:useLocalDpi xmlns:a14="http://schemas.microsoft.com/office/drawing/2010/main" val="0"/>
              </a:ext>
            </a:extLst>
          </a:blip>
          <a:stretch>
            <a:fillRect/>
          </a:stretch>
        </p:blipFill>
        <p:spPr>
          <a:xfrm>
            <a:off x="1753467" y="3969133"/>
            <a:ext cx="5943600" cy="660400"/>
          </a:xfrm>
          <a:prstGeom prst="rect">
            <a:avLst/>
          </a:prstGeom>
        </p:spPr>
      </p:pic>
    </p:spTree>
    <p:extLst>
      <p:ext uri="{BB962C8B-B14F-4D97-AF65-F5344CB8AC3E}">
        <p14:creationId xmlns:p14="http://schemas.microsoft.com/office/powerpoint/2010/main" val="231033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5B76-19AB-0749-9538-51A689171823}"/>
              </a:ext>
            </a:extLst>
          </p:cNvPr>
          <p:cNvSpPr>
            <a:spLocks noGrp="1"/>
          </p:cNvSpPr>
          <p:nvPr>
            <p:ph type="title"/>
          </p:nvPr>
        </p:nvSpPr>
        <p:spPr/>
        <p:txBody>
          <a:bodyPr/>
          <a:lstStyle/>
          <a:p>
            <a:r>
              <a:rPr lang="en-US" altLang="zh-CN" dirty="0"/>
              <a:t>Fundamental</a:t>
            </a:r>
            <a:r>
              <a:rPr lang="zh-CN" altLang="en-US" dirty="0"/>
              <a:t> </a:t>
            </a:r>
            <a:r>
              <a:rPr lang="en-US" altLang="zh-CN" dirty="0"/>
              <a:t>analysis:</a:t>
            </a:r>
            <a:endParaRPr lang="en-US" dirty="0"/>
          </a:p>
        </p:txBody>
      </p:sp>
      <p:sp>
        <p:nvSpPr>
          <p:cNvPr id="3" name="Content Placeholder 2">
            <a:extLst>
              <a:ext uri="{FF2B5EF4-FFF2-40B4-BE49-F238E27FC236}">
                <a16:creationId xmlns:a16="http://schemas.microsoft.com/office/drawing/2014/main" id="{86E0776C-258B-2A4D-807A-CFB2EBFBE2AF}"/>
              </a:ext>
            </a:extLst>
          </p:cNvPr>
          <p:cNvSpPr>
            <a:spLocks noGrp="1"/>
          </p:cNvSpPr>
          <p:nvPr>
            <p:ph idx="1"/>
          </p:nvPr>
        </p:nvSpPr>
        <p:spPr/>
        <p:txBody>
          <a:bodyPr>
            <a:normAutofit/>
          </a:bodyPr>
          <a:lstStyle/>
          <a:p>
            <a:r>
              <a:rPr lang="en-US" dirty="0"/>
              <a:t>is the analysis of a business's financial statements; health; and competitors and markets</a:t>
            </a:r>
          </a:p>
          <a:p>
            <a:r>
              <a:rPr lang="en-US" dirty="0"/>
              <a:t>Once </a:t>
            </a:r>
            <a:r>
              <a:rPr lang="en-US" altLang="zh-CN" dirty="0"/>
              <a:t>was</a:t>
            </a:r>
            <a:r>
              <a:rPr lang="zh-CN" altLang="en-US" dirty="0"/>
              <a:t> </a:t>
            </a:r>
            <a:r>
              <a:rPr lang="en-US" altLang="zh-CN" dirty="0"/>
              <a:t>a</a:t>
            </a:r>
            <a:r>
              <a:rPr lang="zh-CN" altLang="en-US" dirty="0"/>
              <a:t> </a:t>
            </a:r>
            <a:r>
              <a:rPr lang="en-US" dirty="0"/>
              <a:t>mainstream of finance</a:t>
            </a:r>
          </a:p>
          <a:p>
            <a:pPr lvl="0"/>
            <a:r>
              <a:rPr lang="en-US" dirty="0"/>
              <a:t>Ineffectiveness:</a:t>
            </a:r>
          </a:p>
          <a:p>
            <a:pPr lvl="1"/>
            <a:r>
              <a:rPr lang="en-US" altLang="zh-CN" dirty="0"/>
              <a:t>F</a:t>
            </a:r>
            <a:r>
              <a:rPr lang="en-US" dirty="0"/>
              <a:t>inancial statement measures are linked to equity valuation in an ad hoc way</a:t>
            </a:r>
          </a:p>
          <a:p>
            <a:pPr lvl="1"/>
            <a:r>
              <a:rPr lang="en-US" dirty="0"/>
              <a:t>How ratios are linked to/imply equity value</a:t>
            </a:r>
            <a:r>
              <a:rPr lang="zh-CN" altLang="en-US" dirty="0"/>
              <a:t> </a:t>
            </a:r>
            <a:r>
              <a:rPr lang="en-US" altLang="zh-CN" dirty="0"/>
              <a:t>is</a:t>
            </a:r>
            <a:r>
              <a:rPr lang="zh-CN" altLang="en-US" dirty="0"/>
              <a:t> </a:t>
            </a:r>
            <a:r>
              <a:rPr lang="en-US" altLang="zh-CN" dirty="0"/>
              <a:t>not</a:t>
            </a:r>
            <a:r>
              <a:rPr lang="zh-CN" altLang="en-US" dirty="0"/>
              <a:t> </a:t>
            </a:r>
            <a:r>
              <a:rPr lang="en-US" altLang="zh-CN" dirty="0"/>
              <a:t>clear</a:t>
            </a:r>
            <a:endParaRPr lang="en-US" dirty="0"/>
          </a:p>
          <a:p>
            <a:pPr lvl="1"/>
            <a:r>
              <a:rPr lang="en-US" altLang="zh-CN" dirty="0"/>
              <a:t>It</a:t>
            </a:r>
            <a:r>
              <a:rPr lang="zh-CN" altLang="en-US" dirty="0"/>
              <a:t> </a:t>
            </a:r>
            <a:r>
              <a:rPr lang="en-US" altLang="zh-CN" dirty="0"/>
              <a:t>does</a:t>
            </a:r>
            <a:r>
              <a:rPr lang="zh-CN" altLang="en-US" dirty="0"/>
              <a:t> </a:t>
            </a:r>
            <a:r>
              <a:rPr lang="en-US" altLang="zh-CN" dirty="0"/>
              <a:t>not</a:t>
            </a:r>
            <a:r>
              <a:rPr lang="zh-CN" altLang="en-US" dirty="0"/>
              <a:t> </a:t>
            </a:r>
            <a:r>
              <a:rPr lang="en-US" altLang="zh-CN" dirty="0"/>
              <a:t>have</a:t>
            </a:r>
            <a:r>
              <a:rPr lang="en-US" dirty="0"/>
              <a:t> a comprehensive scheme</a:t>
            </a:r>
            <a:r>
              <a:rPr lang="zh-CN" altLang="en-US" dirty="0"/>
              <a:t> </a:t>
            </a:r>
            <a:endParaRPr lang="en-US" dirty="0"/>
          </a:p>
          <a:p>
            <a:pPr lvl="0"/>
            <a:r>
              <a:rPr lang="en-US" altLang="zh-CN" dirty="0"/>
              <a:t>This</a:t>
            </a:r>
            <a:r>
              <a:rPr lang="zh-CN" altLang="en-US" dirty="0"/>
              <a:t> </a:t>
            </a:r>
            <a:r>
              <a:rPr lang="en-US" altLang="zh-CN" dirty="0"/>
              <a:t>paper</a:t>
            </a:r>
            <a:r>
              <a:rPr lang="zh-CN" altLang="en-US" dirty="0"/>
              <a:t> </a:t>
            </a:r>
            <a:r>
              <a:rPr lang="en-US" altLang="zh-CN" dirty="0"/>
              <a:t>tried</a:t>
            </a:r>
            <a:r>
              <a:rPr lang="zh-CN" altLang="en-US" dirty="0"/>
              <a:t> </a:t>
            </a:r>
            <a:r>
              <a:rPr lang="en-US" altLang="zh-CN" dirty="0"/>
              <a:t>to</a:t>
            </a:r>
            <a:r>
              <a:rPr lang="zh-CN" altLang="en-US" dirty="0"/>
              <a:t> </a:t>
            </a:r>
            <a:r>
              <a:rPr lang="en-US" altLang="zh-CN" dirty="0"/>
              <a:t>address</a:t>
            </a:r>
            <a:r>
              <a:rPr lang="zh-CN" altLang="en-US" dirty="0"/>
              <a:t> </a:t>
            </a:r>
            <a:r>
              <a:rPr lang="en-US" altLang="zh-CN" dirty="0"/>
              <a:t>these</a:t>
            </a:r>
            <a:r>
              <a:rPr lang="zh-CN" altLang="en-US" dirty="0"/>
              <a:t> </a:t>
            </a:r>
            <a:r>
              <a:rPr lang="en-US" altLang="zh-CN" dirty="0"/>
              <a:t>issues</a:t>
            </a:r>
            <a:r>
              <a:rPr lang="zh-CN" altLang="en-US" dirty="0"/>
              <a:t> </a:t>
            </a:r>
            <a:r>
              <a:rPr lang="en-US" altLang="zh-CN" dirty="0"/>
              <a:t>above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53259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FC53-CCD0-9A40-AF6A-EF711916B76E}"/>
              </a:ext>
            </a:extLst>
          </p:cNvPr>
          <p:cNvSpPr>
            <a:spLocks noGrp="1"/>
          </p:cNvSpPr>
          <p:nvPr>
            <p:ph type="title"/>
          </p:nvPr>
        </p:nvSpPr>
        <p:spPr/>
        <p:txBody>
          <a:bodyPr/>
          <a:lstStyle/>
          <a:p>
            <a:r>
              <a:rPr lang="en-US" altLang="zh-CN" dirty="0"/>
              <a:t>5.</a:t>
            </a:r>
            <a:r>
              <a:rPr lang="zh-CN" altLang="en-US" dirty="0"/>
              <a:t> </a:t>
            </a:r>
            <a:r>
              <a:rPr lang="en-US" altLang="zh-CN" dirty="0"/>
              <a:t>Split</a:t>
            </a:r>
            <a:r>
              <a:rPr lang="zh-CN" altLang="en-US" dirty="0"/>
              <a:t> </a:t>
            </a:r>
            <a:r>
              <a:rPr lang="en-US" altLang="zh-CN" dirty="0"/>
              <a:t>operating</a:t>
            </a:r>
            <a:r>
              <a:rPr lang="zh-CN" altLang="en-US" dirty="0"/>
              <a:t> </a:t>
            </a:r>
            <a:r>
              <a:rPr lang="en-US" altLang="zh-CN" dirty="0"/>
              <a:t>liability</a:t>
            </a:r>
            <a:endParaRPr lang="en-US" dirty="0"/>
          </a:p>
        </p:txBody>
      </p:sp>
      <p:sp>
        <p:nvSpPr>
          <p:cNvPr id="3" name="Content Placeholder 2">
            <a:extLst>
              <a:ext uri="{FF2B5EF4-FFF2-40B4-BE49-F238E27FC236}">
                <a16:creationId xmlns:a16="http://schemas.microsoft.com/office/drawing/2014/main" id="{74E7B0E0-1351-FA4D-B7B7-F30334CDC726}"/>
              </a:ext>
            </a:extLst>
          </p:cNvPr>
          <p:cNvSpPr>
            <a:spLocks noGrp="1"/>
          </p:cNvSpPr>
          <p:nvPr>
            <p:ph idx="1"/>
          </p:nvPr>
        </p:nvSpPr>
        <p:spPr/>
        <p:txBody>
          <a:bodyPr/>
          <a:lstStyle/>
          <a:p>
            <a:r>
              <a:rPr lang="en-US" altLang="zh-CN" dirty="0"/>
              <a:t>Operating</a:t>
            </a:r>
            <a:r>
              <a:rPr lang="zh-CN" altLang="en-US" dirty="0"/>
              <a:t> </a:t>
            </a:r>
            <a:r>
              <a:rPr lang="en-US" altLang="zh-CN" dirty="0"/>
              <a:t>Liability</a:t>
            </a:r>
            <a:r>
              <a:rPr lang="zh-CN" altLang="en-US" dirty="0"/>
              <a:t> </a:t>
            </a:r>
            <a:r>
              <a:rPr lang="en-US" altLang="zh-CN" dirty="0"/>
              <a:t>such</a:t>
            </a:r>
            <a:r>
              <a:rPr lang="zh-CN" altLang="en-US" dirty="0"/>
              <a:t> </a:t>
            </a:r>
            <a:r>
              <a:rPr lang="en-US" altLang="zh-CN" dirty="0"/>
              <a:t>as</a:t>
            </a:r>
            <a:r>
              <a:rPr lang="zh-CN" altLang="en-US" dirty="0"/>
              <a:t> </a:t>
            </a:r>
            <a:r>
              <a:rPr lang="en-US" altLang="zh-CN" dirty="0"/>
              <a:t>wage</a:t>
            </a:r>
            <a:r>
              <a:rPr lang="zh-CN" altLang="en-US" dirty="0"/>
              <a:t> </a:t>
            </a:r>
            <a:r>
              <a:rPr lang="en-US" altLang="zh-CN" dirty="0"/>
              <a:t>payables</a:t>
            </a:r>
            <a:r>
              <a:rPr lang="zh-CN" altLang="en-US" dirty="0"/>
              <a:t> </a:t>
            </a:r>
            <a:r>
              <a:rPr lang="en-US" altLang="zh-CN" dirty="0"/>
              <a:t>will</a:t>
            </a:r>
            <a:r>
              <a:rPr lang="zh-CN" altLang="en-US" dirty="0"/>
              <a:t> </a:t>
            </a:r>
            <a:r>
              <a:rPr lang="en-US" altLang="zh-CN" dirty="0"/>
              <a:t>lever</a:t>
            </a:r>
            <a:r>
              <a:rPr lang="zh-CN" altLang="en-US" dirty="0"/>
              <a:t> </a:t>
            </a:r>
            <a:r>
              <a:rPr lang="en-US" altLang="zh-CN" dirty="0"/>
              <a:t>up</a:t>
            </a:r>
            <a:r>
              <a:rPr lang="zh-CN" altLang="en-US" dirty="0"/>
              <a:t> </a:t>
            </a:r>
            <a:r>
              <a:rPr lang="en-US" altLang="zh-CN" dirty="0"/>
              <a:t>returns</a:t>
            </a:r>
          </a:p>
          <a:p>
            <a:pPr lvl="1"/>
            <a:r>
              <a:rPr lang="en-US" dirty="0"/>
              <a:t>denominator effects </a:t>
            </a:r>
            <a:r>
              <a:rPr lang="en-US" altLang="zh-CN" dirty="0"/>
              <a:t>&amp;</a:t>
            </a:r>
            <a:r>
              <a:rPr lang="zh-CN" altLang="en-US" dirty="0"/>
              <a:t> </a:t>
            </a:r>
            <a:r>
              <a:rPr lang="en-US" dirty="0"/>
              <a:t>non-interest credit</a:t>
            </a:r>
          </a:p>
          <a:p>
            <a:pPr lvl="1"/>
            <a:endParaRPr lang="en-US" dirty="0"/>
          </a:p>
          <a:p>
            <a:pPr lvl="1"/>
            <a:endParaRPr lang="en-US" dirty="0"/>
          </a:p>
          <a:p>
            <a:pPr lvl="1"/>
            <a:r>
              <a:rPr lang="en-US" altLang="zh-CN" dirty="0"/>
              <a:t>IO:</a:t>
            </a:r>
            <a:r>
              <a:rPr lang="zh-CN" altLang="en-US" dirty="0"/>
              <a:t> </a:t>
            </a:r>
            <a:r>
              <a:rPr lang="en-US" altLang="zh-CN" dirty="0"/>
              <a:t>implicit</a:t>
            </a:r>
            <a:r>
              <a:rPr lang="zh-CN" altLang="en-US" dirty="0"/>
              <a:t> </a:t>
            </a:r>
            <a:r>
              <a:rPr lang="en-US" altLang="zh-CN" dirty="0"/>
              <a:t>interest</a:t>
            </a:r>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22DC8B16-8DF7-154F-BC92-ABC45620E2A2}"/>
              </a:ext>
            </a:extLst>
          </p:cNvPr>
          <p:cNvPicPr/>
          <p:nvPr/>
        </p:nvPicPr>
        <p:blipFill>
          <a:blip r:embed="rId2">
            <a:extLst>
              <a:ext uri="{28A0092B-C50C-407E-A947-70E740481C1C}">
                <a14:useLocalDpi xmlns:a14="http://schemas.microsoft.com/office/drawing/2010/main" val="0"/>
              </a:ext>
            </a:extLst>
          </a:blip>
          <a:stretch>
            <a:fillRect/>
          </a:stretch>
        </p:blipFill>
        <p:spPr>
          <a:xfrm>
            <a:off x="1457955" y="2717309"/>
            <a:ext cx="2197100" cy="723900"/>
          </a:xfrm>
          <a:prstGeom prst="rect">
            <a:avLst/>
          </a:prstGeom>
        </p:spPr>
      </p:pic>
      <p:pic>
        <p:nvPicPr>
          <p:cNvPr id="5" name="Picture 4">
            <a:extLst>
              <a:ext uri="{FF2B5EF4-FFF2-40B4-BE49-F238E27FC236}">
                <a16:creationId xmlns:a16="http://schemas.microsoft.com/office/drawing/2014/main" id="{B58FF150-5ACE-9C4B-A063-3DA9CE73B455}"/>
              </a:ext>
            </a:extLst>
          </p:cNvPr>
          <p:cNvPicPr/>
          <p:nvPr/>
        </p:nvPicPr>
        <p:blipFill>
          <a:blip r:embed="rId3">
            <a:extLst>
              <a:ext uri="{28A0092B-C50C-407E-A947-70E740481C1C}">
                <a14:useLocalDpi xmlns:a14="http://schemas.microsoft.com/office/drawing/2010/main" val="0"/>
              </a:ext>
            </a:extLst>
          </a:blip>
          <a:stretch>
            <a:fillRect/>
          </a:stretch>
        </p:blipFill>
        <p:spPr>
          <a:xfrm>
            <a:off x="1457955" y="3728021"/>
            <a:ext cx="7100258" cy="2347595"/>
          </a:xfrm>
          <a:prstGeom prst="rect">
            <a:avLst/>
          </a:prstGeom>
        </p:spPr>
      </p:pic>
    </p:spTree>
    <p:extLst>
      <p:ext uri="{BB962C8B-B14F-4D97-AF65-F5344CB8AC3E}">
        <p14:creationId xmlns:p14="http://schemas.microsoft.com/office/powerpoint/2010/main" val="3918990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C3B4-6855-F544-9043-FCADE853B3E8}"/>
              </a:ext>
            </a:extLst>
          </p:cNvPr>
          <p:cNvSpPr>
            <a:spLocks noGrp="1"/>
          </p:cNvSpPr>
          <p:nvPr>
            <p:ph type="title"/>
          </p:nvPr>
        </p:nvSpPr>
        <p:spPr/>
        <p:txBody>
          <a:bodyPr/>
          <a:lstStyle/>
          <a:p>
            <a:r>
              <a:rPr lang="en-US" altLang="zh-CN" dirty="0"/>
              <a:t>5.</a:t>
            </a:r>
            <a:r>
              <a:rPr lang="zh-CN" altLang="en-US" dirty="0"/>
              <a:t> </a:t>
            </a:r>
            <a:r>
              <a:rPr lang="en-US" altLang="zh-CN" dirty="0"/>
              <a:t>Continued</a:t>
            </a:r>
            <a:endParaRPr lang="en-US" dirty="0"/>
          </a:p>
        </p:txBody>
      </p:sp>
      <p:sp>
        <p:nvSpPr>
          <p:cNvPr id="3" name="Content Placeholder 2">
            <a:extLst>
              <a:ext uri="{FF2B5EF4-FFF2-40B4-BE49-F238E27FC236}">
                <a16:creationId xmlns:a16="http://schemas.microsoft.com/office/drawing/2014/main" id="{CD480118-7B9D-9F40-8393-C7CE91C0ED24}"/>
              </a:ext>
            </a:extLst>
          </p:cNvPr>
          <p:cNvSpPr>
            <a:spLocks noGrp="1"/>
          </p:cNvSpPr>
          <p:nvPr>
            <p:ph idx="1"/>
          </p:nvPr>
        </p:nvSpPr>
        <p:spPr/>
        <p:txBody>
          <a:bodyPr/>
          <a:lstStyle/>
          <a:p>
            <a:r>
              <a:rPr lang="en-US" dirty="0"/>
              <a:t>RNOA is levered up by operating</a:t>
            </a:r>
            <a:r>
              <a:rPr lang="zh-CN" altLang="en-US" dirty="0"/>
              <a:t> </a:t>
            </a:r>
            <a:r>
              <a:rPr lang="en-US" altLang="zh-CN" dirty="0"/>
              <a:t>liability</a:t>
            </a:r>
            <a:r>
              <a:rPr lang="en-US" dirty="0"/>
              <a:t> </a:t>
            </a:r>
            <a:r>
              <a:rPr lang="en-US" altLang="zh-CN" dirty="0"/>
              <a:t>l</a:t>
            </a:r>
            <a:r>
              <a:rPr lang="en-US" dirty="0"/>
              <a:t>everage and leverage effect is determined by the operating </a:t>
            </a:r>
            <a:r>
              <a:rPr lang="en-US" altLang="zh-CN" dirty="0"/>
              <a:t>liability</a:t>
            </a:r>
            <a:r>
              <a:rPr lang="en-US" dirty="0"/>
              <a:t> leverage and the spread between ROOA and the implicit borrowing cost(estimated by short term borrowing cost)</a:t>
            </a:r>
          </a:p>
          <a:p>
            <a:endParaRPr lang="en-US" dirty="0"/>
          </a:p>
        </p:txBody>
      </p:sp>
    </p:spTree>
    <p:extLst>
      <p:ext uri="{BB962C8B-B14F-4D97-AF65-F5344CB8AC3E}">
        <p14:creationId xmlns:p14="http://schemas.microsoft.com/office/powerpoint/2010/main" val="89605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DB7A-17E7-AA4F-A22C-DCA15D57D519}"/>
              </a:ext>
            </a:extLst>
          </p:cNvPr>
          <p:cNvSpPr>
            <a:spLocks noGrp="1"/>
          </p:cNvSpPr>
          <p:nvPr>
            <p:ph type="title"/>
          </p:nvPr>
        </p:nvSpPr>
        <p:spPr>
          <a:xfrm>
            <a:off x="2165774" y="982409"/>
            <a:ext cx="8290750" cy="232029"/>
          </a:xfrm>
        </p:spPr>
        <p:txBody>
          <a:bodyPr>
            <a:normAutofit fontScale="90000"/>
          </a:bodyPr>
          <a:lstStyle/>
          <a:p>
            <a:r>
              <a:rPr lang="en-US" altLang="zh-CN" dirty="0"/>
              <a:t>My</a:t>
            </a:r>
            <a:r>
              <a:rPr lang="zh-CN" altLang="en-US" dirty="0"/>
              <a:t> </a:t>
            </a:r>
            <a:r>
              <a:rPr lang="en-US" altLang="zh-CN" dirty="0"/>
              <a:t>opinion</a:t>
            </a:r>
            <a:endParaRPr lang="en-US" dirty="0"/>
          </a:p>
        </p:txBody>
      </p:sp>
      <p:sp>
        <p:nvSpPr>
          <p:cNvPr id="3" name="Text Placeholder 2">
            <a:extLst>
              <a:ext uri="{FF2B5EF4-FFF2-40B4-BE49-F238E27FC236}">
                <a16:creationId xmlns:a16="http://schemas.microsoft.com/office/drawing/2014/main" id="{BEC845D7-B5F8-1F46-89C7-D8B0F2B9E961}"/>
              </a:ext>
            </a:extLst>
          </p:cNvPr>
          <p:cNvSpPr>
            <a:spLocks noGrp="1"/>
          </p:cNvSpPr>
          <p:nvPr>
            <p:ph type="body" idx="1"/>
          </p:nvPr>
        </p:nvSpPr>
        <p:spPr>
          <a:xfrm>
            <a:off x="2165774" y="2019680"/>
            <a:ext cx="9052560" cy="2152269"/>
          </a:xfrm>
        </p:spPr>
        <p:txBody>
          <a:bodyPr>
            <a:noAutofit/>
          </a:bodyPr>
          <a:lstStyle/>
          <a:p>
            <a:pPr marL="800100" lvl="1" indent="-342900">
              <a:buFont typeface="Wingdings" pitchFamily="2" charset="2"/>
              <a:buChar char="§"/>
            </a:pPr>
            <a:r>
              <a:rPr lang="en-US" sz="2000" dirty="0"/>
              <a:t>No</a:t>
            </a:r>
            <a:r>
              <a:rPr lang="en-US" altLang="zh-CN" sz="2000" dirty="0"/>
              <a:t>t</a:t>
            </a:r>
            <a:r>
              <a:rPr lang="zh-CN" altLang="en-US" sz="2000" dirty="0"/>
              <a:t> </a:t>
            </a:r>
            <a:r>
              <a:rPr lang="en-US" altLang="zh-CN" sz="2000" dirty="0"/>
              <a:t>necessary</a:t>
            </a:r>
            <a:r>
              <a:rPr lang="zh-CN" altLang="en-US" sz="2000" dirty="0"/>
              <a:t> </a:t>
            </a:r>
            <a:r>
              <a:rPr lang="en-US" altLang="zh-CN" sz="2000" dirty="0"/>
              <a:t>to</a:t>
            </a:r>
            <a:r>
              <a:rPr lang="en-US" sz="2000" dirty="0"/>
              <a:t> know all of these ratios</a:t>
            </a:r>
            <a:r>
              <a:rPr lang="en-US" altLang="zh-CN" sz="2000" dirty="0"/>
              <a:t>,</a:t>
            </a:r>
            <a:r>
              <a:rPr lang="zh-CN" altLang="en-US" sz="2000" dirty="0"/>
              <a:t> </a:t>
            </a:r>
            <a:r>
              <a:rPr lang="en-US" altLang="zh-CN" sz="2000" dirty="0"/>
              <a:t>but</a:t>
            </a:r>
            <a:r>
              <a:rPr lang="zh-CN" altLang="en-US" sz="2000" dirty="0"/>
              <a:t> </a:t>
            </a:r>
            <a:r>
              <a:rPr lang="en-US" altLang="zh-CN" sz="2000" dirty="0"/>
              <a:t>understanding</a:t>
            </a:r>
            <a:r>
              <a:rPr lang="zh-CN" altLang="en-US" sz="2000" dirty="0"/>
              <a:t> </a:t>
            </a:r>
            <a:r>
              <a:rPr lang="en-US" altLang="zh-CN" sz="2000" dirty="0"/>
              <a:t>is</a:t>
            </a:r>
            <a:r>
              <a:rPr lang="zh-CN" altLang="en-US" sz="2000" dirty="0"/>
              <a:t> </a:t>
            </a:r>
            <a:r>
              <a:rPr lang="en-US" altLang="zh-CN" sz="2000" dirty="0"/>
              <a:t>important</a:t>
            </a:r>
            <a:endParaRPr lang="en-US" sz="2000" dirty="0"/>
          </a:p>
          <a:p>
            <a:pPr marL="800100" lvl="1" indent="-342900">
              <a:buFont typeface="Wingdings" pitchFamily="2" charset="2"/>
              <a:buChar char="§"/>
            </a:pPr>
            <a:r>
              <a:rPr lang="en-US" altLang="zh-CN" sz="2000" dirty="0"/>
              <a:t>Many</a:t>
            </a:r>
            <a:r>
              <a:rPr lang="zh-CN" altLang="en-US" sz="2000" dirty="0"/>
              <a:t> </a:t>
            </a:r>
            <a:r>
              <a:rPr lang="en-US" sz="2000" dirty="0"/>
              <a:t>of the</a:t>
            </a:r>
            <a:r>
              <a:rPr lang="en-US" altLang="zh-CN" sz="2000" dirty="0"/>
              <a:t>se</a:t>
            </a:r>
            <a:r>
              <a:rPr lang="zh-CN" altLang="en-US" sz="2000" dirty="0"/>
              <a:t> </a:t>
            </a:r>
            <a:r>
              <a:rPr lang="en-US" altLang="zh-CN" sz="2000" dirty="0"/>
              <a:t>equations</a:t>
            </a:r>
            <a:r>
              <a:rPr lang="en-US" sz="2000" dirty="0"/>
              <a:t> are just pealed off from the original formula</a:t>
            </a:r>
          </a:p>
          <a:p>
            <a:pPr marL="800100" lvl="1" indent="-342900">
              <a:buFont typeface="Wingdings" pitchFamily="2" charset="2"/>
              <a:buChar char="§"/>
            </a:pPr>
            <a:r>
              <a:rPr lang="en-US" sz="2000" dirty="0"/>
              <a:t>If there are some aggregate number already, use them to calculate first and use these detailed ratios to backup</a:t>
            </a:r>
          </a:p>
          <a:p>
            <a:pPr marL="800100" lvl="1" indent="-342900">
              <a:buFont typeface="Wingdings" pitchFamily="2" charset="2"/>
              <a:buChar char="§"/>
            </a:pPr>
            <a:r>
              <a:rPr lang="en-US" sz="2000" dirty="0"/>
              <a:t>Again, separating these items such as splitting </a:t>
            </a:r>
            <a:r>
              <a:rPr lang="en-US" altLang="zh-CN" sz="2000" dirty="0"/>
              <a:t>unrealized</a:t>
            </a:r>
            <a:r>
              <a:rPr lang="en-US" sz="2000" dirty="0"/>
              <a:t> income generated from equity gain </a:t>
            </a:r>
            <a:r>
              <a:rPr lang="en-US" sz="2000" dirty="0" err="1"/>
              <a:t>etc</a:t>
            </a:r>
            <a:r>
              <a:rPr lang="en-US" sz="2000" dirty="0"/>
              <a:t> from operating income involves a lot of understanding of financial statement and each items, which </a:t>
            </a:r>
            <a:r>
              <a:rPr lang="en-US" altLang="zh-CN" sz="2000" dirty="0"/>
              <a:t>is</a:t>
            </a:r>
            <a:r>
              <a:rPr lang="zh-CN" altLang="en-US" sz="2000" dirty="0"/>
              <a:t> </a:t>
            </a:r>
            <a:r>
              <a:rPr lang="en-US" altLang="zh-CN" sz="2000" dirty="0"/>
              <a:t>hard</a:t>
            </a:r>
            <a:r>
              <a:rPr lang="zh-CN" altLang="en-US" sz="2000" dirty="0"/>
              <a:t> </a:t>
            </a:r>
            <a:r>
              <a:rPr lang="en-US" altLang="zh-CN" sz="2000" dirty="0"/>
              <a:t>to</a:t>
            </a:r>
            <a:r>
              <a:rPr lang="zh-CN" altLang="en-US" sz="2000" dirty="0"/>
              <a:t> </a:t>
            </a:r>
            <a:r>
              <a:rPr lang="en-US" altLang="zh-CN" sz="2000" dirty="0"/>
              <a:t>practice</a:t>
            </a:r>
            <a:r>
              <a:rPr lang="zh-CN" altLang="en-US" sz="2000" dirty="0"/>
              <a:t> </a:t>
            </a:r>
            <a:r>
              <a:rPr lang="en-US" altLang="zh-CN" sz="2000" dirty="0"/>
              <a:t>and</a:t>
            </a:r>
            <a:r>
              <a:rPr lang="zh-CN" altLang="en-US" sz="2000" dirty="0"/>
              <a:t> </a:t>
            </a:r>
            <a:r>
              <a:rPr lang="en-US" sz="2000" dirty="0"/>
              <a:t>can easily become problematic</a:t>
            </a:r>
          </a:p>
          <a:p>
            <a:pPr lvl="1"/>
            <a:r>
              <a:rPr lang="en-US" sz="2000" dirty="0"/>
              <a:t> </a:t>
            </a:r>
          </a:p>
          <a:p>
            <a:endParaRPr lang="en-US" dirty="0"/>
          </a:p>
        </p:txBody>
      </p:sp>
    </p:spTree>
    <p:extLst>
      <p:ext uri="{BB962C8B-B14F-4D97-AF65-F5344CB8AC3E}">
        <p14:creationId xmlns:p14="http://schemas.microsoft.com/office/powerpoint/2010/main" val="69891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FD22-B3D9-5C46-B783-9D666944E4AF}"/>
              </a:ext>
            </a:extLst>
          </p:cNvPr>
          <p:cNvSpPr>
            <a:spLocks noGrp="1"/>
          </p:cNvSpPr>
          <p:nvPr>
            <p:ph type="title"/>
          </p:nvPr>
        </p:nvSpPr>
        <p:spPr/>
        <p:txBody>
          <a:bodyPr/>
          <a:lstStyle/>
          <a:p>
            <a:r>
              <a:rPr lang="en-US" altLang="zh-CN" dirty="0"/>
              <a:t>II.</a:t>
            </a:r>
            <a:r>
              <a:rPr lang="zh-CN" altLang="en-US" dirty="0"/>
              <a:t> </a:t>
            </a:r>
            <a:r>
              <a:rPr lang="en-US" dirty="0"/>
              <a:t>Drivers of </a:t>
            </a:r>
            <a:r>
              <a:rPr lang="en-US" altLang="zh-CN" dirty="0"/>
              <a:t>CSE(book</a:t>
            </a:r>
            <a:r>
              <a:rPr lang="zh-CN" altLang="en-US" dirty="0"/>
              <a:t> </a:t>
            </a:r>
            <a:r>
              <a:rPr lang="en-US" altLang="zh-CN" dirty="0"/>
              <a:t>value)</a:t>
            </a:r>
            <a:endParaRPr lang="en-US" dirty="0"/>
          </a:p>
        </p:txBody>
      </p:sp>
      <p:sp>
        <p:nvSpPr>
          <p:cNvPr id="3" name="Content Placeholder 2">
            <a:extLst>
              <a:ext uri="{FF2B5EF4-FFF2-40B4-BE49-F238E27FC236}">
                <a16:creationId xmlns:a16="http://schemas.microsoft.com/office/drawing/2014/main" id="{E2848B0D-242A-9F4C-BBBF-FAFCFF1240C8}"/>
              </a:ext>
            </a:extLst>
          </p:cNvPr>
          <p:cNvSpPr>
            <a:spLocks noGrp="1"/>
          </p:cNvSpPr>
          <p:nvPr>
            <p:ph idx="1"/>
          </p:nvPr>
        </p:nvSpPr>
        <p:spPr/>
        <p:txBody>
          <a:bodyPr/>
          <a:lstStyle/>
          <a:p>
            <a:r>
              <a:rPr lang="en-US" altLang="zh-CN" dirty="0"/>
              <a:t>Again,</a:t>
            </a:r>
            <a:r>
              <a:rPr lang="zh-CN" altLang="en-US" dirty="0"/>
              <a:t> </a:t>
            </a:r>
            <a:r>
              <a:rPr lang="en-US" altLang="zh-CN" dirty="0"/>
              <a:t>residual</a:t>
            </a:r>
            <a:r>
              <a:rPr lang="zh-CN" altLang="en-US" dirty="0"/>
              <a:t> </a:t>
            </a:r>
            <a:r>
              <a:rPr lang="en-US" altLang="zh-CN" dirty="0"/>
              <a:t>income</a:t>
            </a:r>
            <a:r>
              <a:rPr lang="zh-CN" altLang="en-US" dirty="0"/>
              <a:t> </a:t>
            </a:r>
            <a:r>
              <a:rPr lang="en-US" altLang="zh-CN" dirty="0"/>
              <a:t>depends</a:t>
            </a:r>
            <a:r>
              <a:rPr lang="zh-CN" altLang="en-US" dirty="0"/>
              <a:t> </a:t>
            </a:r>
            <a:r>
              <a:rPr lang="en-US" altLang="zh-CN" dirty="0"/>
              <a:t>on</a:t>
            </a:r>
            <a:r>
              <a:rPr lang="zh-CN" altLang="en-US" dirty="0"/>
              <a:t> </a:t>
            </a:r>
            <a:r>
              <a:rPr lang="en-US" altLang="zh-CN" dirty="0"/>
              <a:t>CSE</a:t>
            </a:r>
            <a:r>
              <a:rPr lang="zh-CN" altLang="en-US" dirty="0"/>
              <a:t> </a:t>
            </a:r>
            <a:r>
              <a:rPr lang="en-US" altLang="zh-CN" dirty="0"/>
              <a:t>&amp;</a:t>
            </a:r>
            <a:r>
              <a:rPr lang="zh-CN" altLang="en-US" dirty="0"/>
              <a:t> </a:t>
            </a:r>
            <a:r>
              <a:rPr lang="en-US" altLang="zh-CN" dirty="0"/>
              <a:t>ROCE</a:t>
            </a:r>
          </a:p>
          <a:p>
            <a:endParaRPr lang="en-US" dirty="0"/>
          </a:p>
          <a:p>
            <a:endParaRPr lang="en-US" dirty="0"/>
          </a:p>
          <a:p>
            <a:endParaRPr lang="en-US" dirty="0"/>
          </a:p>
          <a:p>
            <a:endParaRPr lang="en-US" dirty="0"/>
          </a:p>
          <a:p>
            <a:r>
              <a:rPr lang="en-US" altLang="zh-CN" dirty="0"/>
              <a:t>Three</a:t>
            </a:r>
            <a:r>
              <a:rPr lang="zh-CN" altLang="en-US" dirty="0"/>
              <a:t> </a:t>
            </a:r>
            <a:r>
              <a:rPr lang="en-US" altLang="zh-CN" dirty="0"/>
              <a:t>drivers</a:t>
            </a:r>
            <a:r>
              <a:rPr lang="zh-CN" altLang="en-US" dirty="0"/>
              <a:t> </a:t>
            </a:r>
            <a:r>
              <a:rPr lang="en-US" altLang="zh-CN" dirty="0"/>
              <a:t>here,</a:t>
            </a:r>
            <a:r>
              <a:rPr lang="zh-CN" altLang="en-US" dirty="0"/>
              <a:t> </a:t>
            </a:r>
            <a:r>
              <a:rPr lang="en-US" altLang="zh-CN" dirty="0"/>
              <a:t>Sales,</a:t>
            </a:r>
            <a:r>
              <a:rPr lang="zh-CN" altLang="en-US" dirty="0"/>
              <a:t> </a:t>
            </a:r>
            <a:r>
              <a:rPr lang="en-US" altLang="zh-CN" dirty="0"/>
              <a:t>asset</a:t>
            </a:r>
            <a:r>
              <a:rPr lang="zh-CN" altLang="en-US" dirty="0"/>
              <a:t> </a:t>
            </a:r>
            <a:r>
              <a:rPr lang="en-US" altLang="zh-CN" dirty="0"/>
              <a:t>turnover</a:t>
            </a:r>
            <a:r>
              <a:rPr lang="zh-CN" altLang="en-US" dirty="0"/>
              <a:t> </a:t>
            </a:r>
            <a:r>
              <a:rPr lang="en-US" altLang="zh-CN" dirty="0"/>
              <a:t>rate</a:t>
            </a:r>
            <a:r>
              <a:rPr lang="zh-CN" altLang="en-US" dirty="0"/>
              <a:t> </a:t>
            </a:r>
            <a:r>
              <a:rPr lang="en-US" altLang="zh-CN" dirty="0"/>
              <a:t>and</a:t>
            </a:r>
            <a:r>
              <a:rPr lang="zh-CN" altLang="en-US" dirty="0"/>
              <a:t> </a:t>
            </a:r>
            <a:r>
              <a:rPr lang="en-US" altLang="zh-CN" dirty="0"/>
              <a:t>financial</a:t>
            </a:r>
            <a:r>
              <a:rPr lang="zh-CN" altLang="en-US" dirty="0"/>
              <a:t> </a:t>
            </a:r>
            <a:r>
              <a:rPr lang="en-US" altLang="zh-CN" dirty="0"/>
              <a:t>leverage</a:t>
            </a:r>
            <a:endParaRPr lang="en-US" dirty="0"/>
          </a:p>
        </p:txBody>
      </p:sp>
      <p:pic>
        <p:nvPicPr>
          <p:cNvPr id="9" name="Picture 8">
            <a:extLst>
              <a:ext uri="{FF2B5EF4-FFF2-40B4-BE49-F238E27FC236}">
                <a16:creationId xmlns:a16="http://schemas.microsoft.com/office/drawing/2014/main" id="{9C0B1281-131A-C044-B295-F625B97B50C6}"/>
              </a:ext>
            </a:extLst>
          </p:cNvPr>
          <p:cNvPicPr>
            <a:picLocks noChangeAspect="1"/>
          </p:cNvPicPr>
          <p:nvPr/>
        </p:nvPicPr>
        <p:blipFill>
          <a:blip r:embed="rId2"/>
          <a:stretch>
            <a:fillRect/>
          </a:stretch>
        </p:blipFill>
        <p:spPr>
          <a:xfrm>
            <a:off x="1069848" y="2656142"/>
            <a:ext cx="4051300" cy="977900"/>
          </a:xfrm>
          <a:prstGeom prst="rect">
            <a:avLst/>
          </a:prstGeom>
        </p:spPr>
      </p:pic>
      <p:pic>
        <p:nvPicPr>
          <p:cNvPr id="11" name="Picture 10">
            <a:extLst>
              <a:ext uri="{FF2B5EF4-FFF2-40B4-BE49-F238E27FC236}">
                <a16:creationId xmlns:a16="http://schemas.microsoft.com/office/drawing/2014/main" id="{DFECFD62-F250-C540-BBB0-A1604C3573A7}"/>
              </a:ext>
            </a:extLst>
          </p:cNvPr>
          <p:cNvPicPr>
            <a:picLocks noChangeAspect="1"/>
          </p:cNvPicPr>
          <p:nvPr/>
        </p:nvPicPr>
        <p:blipFill>
          <a:blip r:embed="rId3"/>
          <a:stretch>
            <a:fillRect/>
          </a:stretch>
        </p:blipFill>
        <p:spPr>
          <a:xfrm>
            <a:off x="1069848" y="3286824"/>
            <a:ext cx="7010400" cy="749300"/>
          </a:xfrm>
          <a:prstGeom prst="rect">
            <a:avLst/>
          </a:prstGeom>
        </p:spPr>
      </p:pic>
    </p:spTree>
    <p:extLst>
      <p:ext uri="{BB962C8B-B14F-4D97-AF65-F5344CB8AC3E}">
        <p14:creationId xmlns:p14="http://schemas.microsoft.com/office/powerpoint/2010/main" val="139429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B2E-B7AD-2749-8F77-C8777F4D598C}"/>
              </a:ext>
            </a:extLst>
          </p:cNvPr>
          <p:cNvSpPr>
            <a:spLocks noGrp="1"/>
          </p:cNvSpPr>
          <p:nvPr>
            <p:ph type="title"/>
          </p:nvPr>
        </p:nvSpPr>
        <p:spPr/>
        <p:txBody>
          <a:bodyPr/>
          <a:lstStyle/>
          <a:p>
            <a:r>
              <a:rPr lang="en-US" altLang="zh-CN" dirty="0"/>
              <a:t>III.</a:t>
            </a:r>
            <a:r>
              <a:rPr lang="zh-CN" altLang="en-US" dirty="0"/>
              <a:t> </a:t>
            </a:r>
            <a:r>
              <a:rPr lang="en-US" altLang="zh-CN" dirty="0"/>
              <a:t>Reducing</a:t>
            </a:r>
            <a:r>
              <a:rPr lang="zh-CN" altLang="en-US" dirty="0"/>
              <a:t> </a:t>
            </a:r>
            <a:r>
              <a:rPr lang="en-US" altLang="zh-CN" dirty="0"/>
              <a:t>analysis</a:t>
            </a:r>
            <a:endParaRPr lang="en-US" dirty="0"/>
          </a:p>
        </p:txBody>
      </p:sp>
      <p:sp>
        <p:nvSpPr>
          <p:cNvPr id="3" name="Content Placeholder 2">
            <a:extLst>
              <a:ext uri="{FF2B5EF4-FFF2-40B4-BE49-F238E27FC236}">
                <a16:creationId xmlns:a16="http://schemas.microsoft.com/office/drawing/2014/main" id="{8F9169FE-6C00-D040-B47B-BFBCD7F0B962}"/>
              </a:ext>
            </a:extLst>
          </p:cNvPr>
          <p:cNvSpPr>
            <a:spLocks noGrp="1"/>
          </p:cNvSpPr>
          <p:nvPr>
            <p:ph idx="1"/>
          </p:nvPr>
        </p:nvSpPr>
        <p:spPr/>
        <p:txBody>
          <a:bodyPr/>
          <a:lstStyle/>
          <a:p>
            <a:r>
              <a:rPr lang="en-US" dirty="0"/>
              <a:t>Net asset -&gt; operating asset and financing asset</a:t>
            </a:r>
          </a:p>
          <a:p>
            <a:r>
              <a:rPr lang="en-US" dirty="0"/>
              <a:t>Using similar concept that we value common equity through residual earnings</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CE35884-F20D-944B-BC24-ED755EA2DA44}"/>
              </a:ext>
            </a:extLst>
          </p:cNvPr>
          <p:cNvPicPr/>
          <p:nvPr/>
        </p:nvPicPr>
        <p:blipFill>
          <a:blip r:embed="rId2">
            <a:extLst>
              <a:ext uri="{28A0092B-C50C-407E-A947-70E740481C1C}">
                <a14:useLocalDpi xmlns:a14="http://schemas.microsoft.com/office/drawing/2010/main" val="0"/>
              </a:ext>
            </a:extLst>
          </a:blip>
          <a:stretch>
            <a:fillRect/>
          </a:stretch>
        </p:blipFill>
        <p:spPr>
          <a:xfrm>
            <a:off x="1069848" y="2906712"/>
            <a:ext cx="3441700" cy="787400"/>
          </a:xfrm>
          <a:prstGeom prst="rect">
            <a:avLst/>
          </a:prstGeom>
        </p:spPr>
      </p:pic>
      <p:pic>
        <p:nvPicPr>
          <p:cNvPr id="5" name="Picture 4">
            <a:extLst>
              <a:ext uri="{FF2B5EF4-FFF2-40B4-BE49-F238E27FC236}">
                <a16:creationId xmlns:a16="http://schemas.microsoft.com/office/drawing/2014/main" id="{020D289B-4131-B646-B28E-97DD4F3416B2}"/>
              </a:ext>
            </a:extLst>
          </p:cNvPr>
          <p:cNvPicPr/>
          <p:nvPr/>
        </p:nvPicPr>
        <p:blipFill>
          <a:blip r:embed="rId3">
            <a:extLst>
              <a:ext uri="{28A0092B-C50C-407E-A947-70E740481C1C}">
                <a14:useLocalDpi xmlns:a14="http://schemas.microsoft.com/office/drawing/2010/main" val="0"/>
              </a:ext>
            </a:extLst>
          </a:blip>
          <a:stretch>
            <a:fillRect/>
          </a:stretch>
        </p:blipFill>
        <p:spPr>
          <a:xfrm>
            <a:off x="1198562" y="3714050"/>
            <a:ext cx="3479800" cy="774700"/>
          </a:xfrm>
          <a:prstGeom prst="rect">
            <a:avLst/>
          </a:prstGeom>
        </p:spPr>
      </p:pic>
      <p:pic>
        <p:nvPicPr>
          <p:cNvPr id="6" name="Picture 5">
            <a:extLst>
              <a:ext uri="{FF2B5EF4-FFF2-40B4-BE49-F238E27FC236}">
                <a16:creationId xmlns:a16="http://schemas.microsoft.com/office/drawing/2014/main" id="{46612824-E575-704B-8098-395AC5AA918F}"/>
              </a:ext>
            </a:extLst>
          </p:cNvPr>
          <p:cNvPicPr/>
          <p:nvPr/>
        </p:nvPicPr>
        <p:blipFill>
          <a:blip r:embed="rId4">
            <a:extLst>
              <a:ext uri="{28A0092B-C50C-407E-A947-70E740481C1C}">
                <a14:useLocalDpi xmlns:a14="http://schemas.microsoft.com/office/drawing/2010/main" val="0"/>
              </a:ext>
            </a:extLst>
          </a:blip>
          <a:stretch>
            <a:fillRect/>
          </a:stretch>
        </p:blipFill>
        <p:spPr>
          <a:xfrm>
            <a:off x="1069848" y="4479416"/>
            <a:ext cx="5943600" cy="1897380"/>
          </a:xfrm>
          <a:prstGeom prst="rect">
            <a:avLst/>
          </a:prstGeom>
        </p:spPr>
      </p:pic>
    </p:spTree>
    <p:extLst>
      <p:ext uri="{BB962C8B-B14F-4D97-AF65-F5344CB8AC3E}">
        <p14:creationId xmlns:p14="http://schemas.microsoft.com/office/powerpoint/2010/main" val="400879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30E8-12FB-D24E-BAE8-EBFBEEA33583}"/>
              </a:ext>
            </a:extLst>
          </p:cNvPr>
          <p:cNvSpPr>
            <a:spLocks noGrp="1"/>
          </p:cNvSpPr>
          <p:nvPr>
            <p:ph type="title"/>
          </p:nvPr>
        </p:nvSpPr>
        <p:spPr/>
        <p:txBody>
          <a:bodyPr/>
          <a:lstStyle/>
          <a:p>
            <a:r>
              <a:rPr lang="en-US" altLang="zh-CN" dirty="0"/>
              <a:t>III.</a:t>
            </a:r>
            <a:r>
              <a:rPr lang="zh-CN" altLang="en-US" dirty="0"/>
              <a:t> </a:t>
            </a:r>
            <a:r>
              <a:rPr lang="en-US" altLang="zh-CN" dirty="0"/>
              <a:t>Reduced</a:t>
            </a:r>
            <a:r>
              <a:rPr lang="zh-CN" altLang="en-US" dirty="0"/>
              <a:t> </a:t>
            </a:r>
            <a:r>
              <a:rPr lang="en-US" altLang="zh-CN" dirty="0"/>
              <a:t>form</a:t>
            </a:r>
            <a:r>
              <a:rPr lang="zh-CN" altLang="en-US" dirty="0"/>
              <a:t> </a:t>
            </a:r>
            <a:r>
              <a:rPr lang="en-US" altLang="zh-CN" dirty="0"/>
              <a:t>continued</a:t>
            </a:r>
            <a:endParaRPr lang="en-US" dirty="0"/>
          </a:p>
        </p:txBody>
      </p:sp>
      <p:sp>
        <p:nvSpPr>
          <p:cNvPr id="3" name="Content Placeholder 2">
            <a:extLst>
              <a:ext uri="{FF2B5EF4-FFF2-40B4-BE49-F238E27FC236}">
                <a16:creationId xmlns:a16="http://schemas.microsoft.com/office/drawing/2014/main" id="{BEAE97DA-99F5-5B4E-962B-CFFD202AFF44}"/>
              </a:ext>
            </a:extLst>
          </p:cNvPr>
          <p:cNvSpPr>
            <a:spLocks noGrp="1"/>
          </p:cNvSpPr>
          <p:nvPr>
            <p:ph idx="1"/>
          </p:nvPr>
        </p:nvSpPr>
        <p:spPr/>
        <p:txBody>
          <a:bodyPr/>
          <a:lstStyle/>
          <a:p>
            <a:r>
              <a:rPr lang="en-US" dirty="0"/>
              <a:t>For any asset or obligation measured at market value, forecasted residual income must be equal to zero (it is forecasted to earn at the cost of capital)</a:t>
            </a:r>
          </a:p>
          <a:p>
            <a:r>
              <a:rPr lang="en-US" dirty="0"/>
              <a:t>If NFO is measured on the balance sheet at market value such that NFO = V</a:t>
            </a:r>
            <a:r>
              <a:rPr lang="en-US" baseline="-25000" dirty="0"/>
              <a:t>0</a:t>
            </a:r>
            <a:r>
              <a:rPr lang="en-US" baseline="30000" dirty="0"/>
              <a:t>NFO</a:t>
            </a:r>
            <a:r>
              <a:rPr lang="en-US" dirty="0"/>
              <a:t>, then the present value of forecasted </a:t>
            </a:r>
            <a:r>
              <a:rPr lang="en-US" dirty="0" err="1"/>
              <a:t>ReNFE</a:t>
            </a:r>
            <a:r>
              <a:rPr lang="en-US" dirty="0"/>
              <a:t> is zero</a:t>
            </a:r>
          </a:p>
          <a:p>
            <a:endParaRPr lang="en-US" dirty="0"/>
          </a:p>
        </p:txBody>
      </p:sp>
      <p:pic>
        <p:nvPicPr>
          <p:cNvPr id="4" name="Picture 3">
            <a:extLst>
              <a:ext uri="{FF2B5EF4-FFF2-40B4-BE49-F238E27FC236}">
                <a16:creationId xmlns:a16="http://schemas.microsoft.com/office/drawing/2014/main" id="{6A35D9B7-A288-1347-8331-A915B9CAD6C3}"/>
              </a:ext>
            </a:extLst>
          </p:cNvPr>
          <p:cNvPicPr/>
          <p:nvPr/>
        </p:nvPicPr>
        <p:blipFill>
          <a:blip r:embed="rId2">
            <a:extLst>
              <a:ext uri="{28A0092B-C50C-407E-A947-70E740481C1C}">
                <a14:useLocalDpi xmlns:a14="http://schemas.microsoft.com/office/drawing/2010/main" val="0"/>
              </a:ext>
            </a:extLst>
          </a:blip>
          <a:stretch>
            <a:fillRect/>
          </a:stretch>
        </p:blipFill>
        <p:spPr>
          <a:xfrm>
            <a:off x="1379536" y="3463924"/>
            <a:ext cx="7607301" cy="1293813"/>
          </a:xfrm>
          <a:prstGeom prst="rect">
            <a:avLst/>
          </a:prstGeom>
        </p:spPr>
      </p:pic>
      <p:pic>
        <p:nvPicPr>
          <p:cNvPr id="5" name="Picture 4">
            <a:extLst>
              <a:ext uri="{FF2B5EF4-FFF2-40B4-BE49-F238E27FC236}">
                <a16:creationId xmlns:a16="http://schemas.microsoft.com/office/drawing/2014/main" id="{57C135E2-E990-7E4B-8778-FA86041DD718}"/>
              </a:ext>
            </a:extLst>
          </p:cNvPr>
          <p:cNvPicPr/>
          <p:nvPr/>
        </p:nvPicPr>
        <p:blipFill>
          <a:blip r:embed="rId3">
            <a:extLst>
              <a:ext uri="{28A0092B-C50C-407E-A947-70E740481C1C}">
                <a14:useLocalDpi xmlns:a14="http://schemas.microsoft.com/office/drawing/2010/main" val="0"/>
              </a:ext>
            </a:extLst>
          </a:blip>
          <a:stretch>
            <a:fillRect/>
          </a:stretch>
        </p:blipFill>
        <p:spPr>
          <a:xfrm>
            <a:off x="1593849" y="4652453"/>
            <a:ext cx="5821364" cy="1447800"/>
          </a:xfrm>
          <a:prstGeom prst="rect">
            <a:avLst/>
          </a:prstGeom>
        </p:spPr>
      </p:pic>
    </p:spTree>
    <p:extLst>
      <p:ext uri="{BB962C8B-B14F-4D97-AF65-F5344CB8AC3E}">
        <p14:creationId xmlns:p14="http://schemas.microsoft.com/office/powerpoint/2010/main" val="13796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E946-BFD7-2B4D-ADB3-7C0854F6CDC3}"/>
              </a:ext>
            </a:extLst>
          </p:cNvPr>
          <p:cNvSpPr>
            <a:spLocks noGrp="1"/>
          </p:cNvSpPr>
          <p:nvPr>
            <p:ph type="title"/>
          </p:nvPr>
        </p:nvSpPr>
        <p:spPr/>
        <p:txBody>
          <a:bodyPr/>
          <a:lstStyle/>
          <a:p>
            <a:r>
              <a:rPr lang="en-US" altLang="zh-CN" dirty="0"/>
              <a:t>III.</a:t>
            </a:r>
            <a:r>
              <a:rPr lang="zh-CN" altLang="en-US" dirty="0"/>
              <a:t> </a:t>
            </a:r>
            <a:r>
              <a:rPr lang="en-US" altLang="zh-CN" dirty="0"/>
              <a:t>continued</a:t>
            </a:r>
            <a:endParaRPr lang="en-US" dirty="0"/>
          </a:p>
        </p:txBody>
      </p:sp>
      <p:sp>
        <p:nvSpPr>
          <p:cNvPr id="3" name="Content Placeholder 2">
            <a:extLst>
              <a:ext uri="{FF2B5EF4-FFF2-40B4-BE49-F238E27FC236}">
                <a16:creationId xmlns:a16="http://schemas.microsoft.com/office/drawing/2014/main" id="{6BA004A3-0ECE-3549-B570-45AEEF3ED414}"/>
              </a:ext>
            </a:extLst>
          </p:cNvPr>
          <p:cNvSpPr>
            <a:spLocks noGrp="1"/>
          </p:cNvSpPr>
          <p:nvPr>
            <p:ph idx="1"/>
          </p:nvPr>
        </p:nvSpPr>
        <p:spPr/>
        <p:txBody>
          <a:bodyPr/>
          <a:lstStyle/>
          <a:p>
            <a:r>
              <a:rPr lang="en-US" dirty="0"/>
              <a:t>So now the formula only contains net operating assets and the return of it. Plug in to the formula V</a:t>
            </a:r>
            <a:r>
              <a:rPr lang="en-US" baseline="-25000" dirty="0"/>
              <a:t>0</a:t>
            </a:r>
            <a:r>
              <a:rPr lang="en-US" baseline="30000" dirty="0"/>
              <a:t>E</a:t>
            </a:r>
            <a:r>
              <a:rPr lang="en-US" dirty="0"/>
              <a:t> above, it is simplified so now the drivers of changes only involves drivers of RNOA: sale pm, </a:t>
            </a:r>
            <a:r>
              <a:rPr lang="en-US" altLang="zh-CN" dirty="0"/>
              <a:t>ATO</a:t>
            </a:r>
            <a:r>
              <a:rPr lang="en-US" dirty="0"/>
              <a:t>, other items/</a:t>
            </a:r>
            <a:r>
              <a:rPr lang="en-US" altLang="zh-CN" dirty="0"/>
              <a:t>NOA</a:t>
            </a:r>
            <a:r>
              <a:rPr lang="en-US" dirty="0"/>
              <a:t>, operating liability leverage</a:t>
            </a:r>
          </a:p>
          <a:p>
            <a:endParaRPr lang="en-US" dirty="0"/>
          </a:p>
          <a:p>
            <a:r>
              <a:rPr lang="en-US" dirty="0"/>
              <a:t>Note this method reduces the redundancy, but it only works when financing assets and liability are measured at market value</a:t>
            </a:r>
          </a:p>
          <a:p>
            <a:pPr marL="0" indent="0">
              <a:buNone/>
            </a:pPr>
            <a:endParaRPr lang="en-US" dirty="0"/>
          </a:p>
        </p:txBody>
      </p:sp>
    </p:spTree>
    <p:extLst>
      <p:ext uri="{BB962C8B-B14F-4D97-AF65-F5344CB8AC3E}">
        <p14:creationId xmlns:p14="http://schemas.microsoft.com/office/powerpoint/2010/main" val="55996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BC6F-1B76-8341-B22B-A6C6D68FA3D6}"/>
              </a:ext>
            </a:extLst>
          </p:cNvPr>
          <p:cNvSpPr>
            <a:spLocks noGrp="1"/>
          </p:cNvSpPr>
          <p:nvPr>
            <p:ph type="title"/>
          </p:nvPr>
        </p:nvSpPr>
        <p:spPr/>
        <p:txBody>
          <a:bodyPr/>
          <a:lstStyle/>
          <a:p>
            <a:r>
              <a:rPr lang="en-US" altLang="zh-CN" dirty="0"/>
              <a:t>IV.</a:t>
            </a:r>
            <a:r>
              <a:rPr lang="zh-CN" altLang="en-US" dirty="0"/>
              <a:t> </a:t>
            </a:r>
            <a:r>
              <a:rPr lang="en-US" dirty="0"/>
              <a:t>drivers of growth</a:t>
            </a:r>
            <a:r>
              <a:rPr lang="zh-CN" altLang="en-US" dirty="0"/>
              <a:t> </a:t>
            </a:r>
            <a:r>
              <a:rPr lang="en-US" altLang="zh-CN" dirty="0"/>
              <a:t>rate</a:t>
            </a:r>
            <a:endParaRPr lang="en-US" dirty="0"/>
          </a:p>
        </p:txBody>
      </p:sp>
      <p:sp>
        <p:nvSpPr>
          <p:cNvPr id="3" name="Content Placeholder 2">
            <a:extLst>
              <a:ext uri="{FF2B5EF4-FFF2-40B4-BE49-F238E27FC236}">
                <a16:creationId xmlns:a16="http://schemas.microsoft.com/office/drawing/2014/main" id="{3D57A750-3D79-894D-ADA0-4BD05E4D35EA}"/>
              </a:ext>
            </a:extLst>
          </p:cNvPr>
          <p:cNvSpPr>
            <a:spLocks noGrp="1"/>
          </p:cNvSpPr>
          <p:nvPr>
            <p:ph idx="1"/>
          </p:nvPr>
        </p:nvSpPr>
        <p:spPr/>
        <p:txBody>
          <a:bodyPr>
            <a:normAutofit/>
          </a:bodyPr>
          <a:lstStyle/>
          <a:p>
            <a:r>
              <a:rPr lang="en-US" dirty="0"/>
              <a:t>Since residual income</a:t>
            </a:r>
            <a:r>
              <a:rPr lang="zh-CN" altLang="en-US" dirty="0"/>
              <a:t> </a:t>
            </a:r>
            <a:r>
              <a:rPr lang="en-US" dirty="0"/>
              <a:t>is driven by the accounting rate of retu</a:t>
            </a:r>
            <a:r>
              <a:rPr lang="en-US" altLang="zh-CN" dirty="0"/>
              <a:t>rn</a:t>
            </a:r>
            <a:r>
              <a:rPr lang="en-US" dirty="0"/>
              <a:t> and book value, its growth is driven by increases in the ra</a:t>
            </a:r>
            <a:r>
              <a:rPr lang="en-US" altLang="zh-CN" dirty="0"/>
              <a:t>t</a:t>
            </a:r>
            <a:r>
              <a:rPr lang="en-US" dirty="0"/>
              <a:t>e of retu</a:t>
            </a:r>
            <a:r>
              <a:rPr lang="en-US" altLang="zh-CN" dirty="0"/>
              <a:t>rn</a:t>
            </a:r>
            <a:r>
              <a:rPr lang="en-US" dirty="0"/>
              <a:t> and/or increases in book value, which is </a:t>
            </a:r>
            <a:r>
              <a:rPr lang="en-US" altLang="zh-CN" dirty="0"/>
              <a:t>the</a:t>
            </a:r>
            <a:r>
              <a:rPr lang="zh-CN" altLang="en-US" dirty="0"/>
              <a:t> </a:t>
            </a:r>
            <a:r>
              <a:rPr lang="en-US" dirty="0"/>
              <a:t>changes in RNOA and NOA</a:t>
            </a:r>
            <a:r>
              <a:rPr lang="en-US" altLang="zh-CN" dirty="0"/>
              <a:t>.</a:t>
            </a:r>
            <a:r>
              <a:rPr lang="zh-CN" altLang="en-US" dirty="0"/>
              <a:t> </a:t>
            </a:r>
            <a:endParaRPr lang="en-US" altLang="zh-CN" dirty="0"/>
          </a:p>
          <a:p>
            <a:r>
              <a:rPr lang="en-US" dirty="0"/>
              <a:t>Constant RNOA:</a:t>
            </a:r>
          </a:p>
          <a:p>
            <a:pPr lvl="2"/>
            <a:r>
              <a:rPr lang="en-US" dirty="0"/>
              <a:t>Pro forma analysis often comes to the conclusion that, in "the long-run," profitability will converge to a permanent level. </a:t>
            </a:r>
            <a:endParaRPr lang="en-US" sz="2400" dirty="0"/>
          </a:p>
          <a:p>
            <a:pPr lvl="2"/>
            <a:r>
              <a:rPr lang="en-US" dirty="0"/>
              <a:t>Converge: RNOA = Cost of capital</a:t>
            </a:r>
          </a:p>
          <a:p>
            <a:pPr lvl="2"/>
            <a:r>
              <a:rPr lang="en-US" dirty="0"/>
              <a:t>Growth is driven by NOA changes, NOA increases and thereby creates growt</a:t>
            </a:r>
            <a:r>
              <a:rPr lang="en-US" altLang="zh-CN" dirty="0"/>
              <a:t>h</a:t>
            </a:r>
            <a:endParaRPr lang="en-US" dirty="0"/>
          </a:p>
          <a:p>
            <a:r>
              <a:rPr lang="en-US" i="1" dirty="0"/>
              <a:t>Constant RNOA, Constant PM and Constant ATO: only sales growths matters</a:t>
            </a:r>
          </a:p>
          <a:p>
            <a:pPr lvl="2"/>
            <a:r>
              <a:rPr lang="en-US" i="1" dirty="0"/>
              <a:t>NOA grows at the same rate as sales</a:t>
            </a:r>
          </a:p>
          <a:p>
            <a:r>
              <a:rPr lang="en-US" i="1" dirty="0"/>
              <a:t>Varying RNOA and Constant NOA: growth is generated by the change in RNOA</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94700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691A-CBBF-534F-9979-AEA2E3A50F5D}"/>
              </a:ext>
            </a:extLst>
          </p:cNvPr>
          <p:cNvSpPr>
            <a:spLocks noGrp="1"/>
          </p:cNvSpPr>
          <p:nvPr>
            <p:ph type="title"/>
          </p:nvPr>
        </p:nvSpPr>
        <p:spPr/>
        <p:txBody>
          <a:bodyPr/>
          <a:lstStyle/>
          <a:p>
            <a:r>
              <a:rPr lang="en-US" altLang="zh-CN" dirty="0"/>
              <a:t>V.</a:t>
            </a:r>
            <a:r>
              <a:rPr lang="zh-CN" altLang="en-US" dirty="0"/>
              <a:t> </a:t>
            </a:r>
            <a:r>
              <a:rPr lang="en-US" altLang="zh-CN" dirty="0"/>
              <a:t>Permanent</a:t>
            </a:r>
            <a:r>
              <a:rPr lang="zh-CN" altLang="en-US" dirty="0"/>
              <a:t> </a:t>
            </a:r>
            <a:r>
              <a:rPr lang="en-US" altLang="zh-CN" dirty="0"/>
              <a:t>and</a:t>
            </a:r>
            <a:r>
              <a:rPr lang="zh-CN" altLang="en-US" dirty="0"/>
              <a:t> </a:t>
            </a:r>
            <a:r>
              <a:rPr lang="en-US" altLang="zh-CN" dirty="0"/>
              <a:t>transitory</a:t>
            </a:r>
            <a:r>
              <a:rPr lang="zh-CN" altLang="en-US" dirty="0"/>
              <a:t> </a:t>
            </a:r>
            <a:r>
              <a:rPr lang="en-US" altLang="zh-CN" dirty="0"/>
              <a:t>terms</a:t>
            </a:r>
            <a:endParaRPr lang="en-US" dirty="0"/>
          </a:p>
        </p:txBody>
      </p:sp>
      <p:sp>
        <p:nvSpPr>
          <p:cNvPr id="3" name="Content Placeholder 2">
            <a:extLst>
              <a:ext uri="{FF2B5EF4-FFF2-40B4-BE49-F238E27FC236}">
                <a16:creationId xmlns:a16="http://schemas.microsoft.com/office/drawing/2014/main" id="{C0E0759C-8040-7E42-8FD2-5E8C273119B7}"/>
              </a:ext>
            </a:extLst>
          </p:cNvPr>
          <p:cNvSpPr>
            <a:spLocks noGrp="1"/>
          </p:cNvSpPr>
          <p:nvPr>
            <p:ph idx="1"/>
          </p:nvPr>
        </p:nvSpPr>
        <p:spPr/>
        <p:txBody>
          <a:bodyPr/>
          <a:lstStyle/>
          <a:p>
            <a:r>
              <a:rPr lang="en-US" altLang="zh-CN" dirty="0"/>
              <a:t>F</a:t>
            </a:r>
            <a:r>
              <a:rPr lang="en-US" dirty="0"/>
              <a:t>orecasting future depends on current statements, but what we need to figure out is that what indicators/ratios</a:t>
            </a:r>
            <a:r>
              <a:rPr lang="zh-CN" altLang="en-US" dirty="0"/>
              <a:t> </a:t>
            </a:r>
            <a:r>
              <a:rPr lang="en-US" dirty="0"/>
              <a:t>in the statements are likely to persist to the future.</a:t>
            </a:r>
          </a:p>
          <a:p>
            <a:endParaRPr lang="en-US" dirty="0"/>
          </a:p>
        </p:txBody>
      </p:sp>
      <p:pic>
        <p:nvPicPr>
          <p:cNvPr id="4" name="Picture 3">
            <a:extLst>
              <a:ext uri="{FF2B5EF4-FFF2-40B4-BE49-F238E27FC236}">
                <a16:creationId xmlns:a16="http://schemas.microsoft.com/office/drawing/2014/main" id="{A6933BB4-D2AD-3749-BE61-B7C750D03EDB}"/>
              </a:ext>
            </a:extLst>
          </p:cNvPr>
          <p:cNvPicPr/>
          <p:nvPr/>
        </p:nvPicPr>
        <p:blipFill>
          <a:blip r:embed="rId2">
            <a:extLst>
              <a:ext uri="{28A0092B-C50C-407E-A947-70E740481C1C}">
                <a14:useLocalDpi xmlns:a14="http://schemas.microsoft.com/office/drawing/2010/main" val="0"/>
              </a:ext>
            </a:extLst>
          </a:blip>
          <a:stretch>
            <a:fillRect/>
          </a:stretch>
        </p:blipFill>
        <p:spPr>
          <a:xfrm>
            <a:off x="1210153" y="2978404"/>
            <a:ext cx="6990871" cy="1297178"/>
          </a:xfrm>
          <a:prstGeom prst="rect">
            <a:avLst/>
          </a:prstGeom>
        </p:spPr>
      </p:pic>
      <p:pic>
        <p:nvPicPr>
          <p:cNvPr id="5" name="Picture 4">
            <a:extLst>
              <a:ext uri="{FF2B5EF4-FFF2-40B4-BE49-F238E27FC236}">
                <a16:creationId xmlns:a16="http://schemas.microsoft.com/office/drawing/2014/main" id="{A2DB7E4B-B11E-E74C-A38C-9F0B57AC001D}"/>
              </a:ext>
            </a:extLst>
          </p:cNvPr>
          <p:cNvPicPr/>
          <p:nvPr/>
        </p:nvPicPr>
        <p:blipFill>
          <a:blip r:embed="rId3">
            <a:extLst>
              <a:ext uri="{28A0092B-C50C-407E-A947-70E740481C1C}">
                <a14:useLocalDpi xmlns:a14="http://schemas.microsoft.com/office/drawing/2010/main" val="0"/>
              </a:ext>
            </a:extLst>
          </a:blip>
          <a:stretch>
            <a:fillRect/>
          </a:stretch>
        </p:blipFill>
        <p:spPr>
          <a:xfrm>
            <a:off x="1210154" y="4308475"/>
            <a:ext cx="6562246" cy="1150239"/>
          </a:xfrm>
          <a:prstGeom prst="rect">
            <a:avLst/>
          </a:prstGeom>
        </p:spPr>
      </p:pic>
      <p:pic>
        <p:nvPicPr>
          <p:cNvPr id="6" name="Picture 5">
            <a:extLst>
              <a:ext uri="{FF2B5EF4-FFF2-40B4-BE49-F238E27FC236}">
                <a16:creationId xmlns:a16="http://schemas.microsoft.com/office/drawing/2014/main" id="{BB32FED3-7FBE-364C-9637-344A8F135AE9}"/>
              </a:ext>
            </a:extLst>
          </p:cNvPr>
          <p:cNvPicPr/>
          <p:nvPr/>
        </p:nvPicPr>
        <p:blipFill>
          <a:blip r:embed="rId4">
            <a:extLst>
              <a:ext uri="{28A0092B-C50C-407E-A947-70E740481C1C}">
                <a14:useLocalDpi xmlns:a14="http://schemas.microsoft.com/office/drawing/2010/main" val="0"/>
              </a:ext>
            </a:extLst>
          </a:blip>
          <a:stretch>
            <a:fillRect/>
          </a:stretch>
        </p:blipFill>
        <p:spPr>
          <a:xfrm>
            <a:off x="1508604" y="5491606"/>
            <a:ext cx="6049484" cy="708025"/>
          </a:xfrm>
          <a:prstGeom prst="rect">
            <a:avLst/>
          </a:prstGeom>
        </p:spPr>
      </p:pic>
    </p:spTree>
    <p:extLst>
      <p:ext uri="{BB962C8B-B14F-4D97-AF65-F5344CB8AC3E}">
        <p14:creationId xmlns:p14="http://schemas.microsoft.com/office/powerpoint/2010/main" val="378727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5AC2-FDFA-B047-B0BC-495470E5B07C}"/>
              </a:ext>
            </a:extLst>
          </p:cNvPr>
          <p:cNvSpPr>
            <a:spLocks noGrp="1"/>
          </p:cNvSpPr>
          <p:nvPr>
            <p:ph type="title"/>
          </p:nvPr>
        </p:nvSpPr>
        <p:spPr/>
        <p:txBody>
          <a:bodyPr/>
          <a:lstStyle/>
          <a:p>
            <a:r>
              <a:rPr lang="en-US" altLang="zh-CN" dirty="0"/>
              <a:t>V.</a:t>
            </a:r>
            <a:r>
              <a:rPr lang="zh-CN" altLang="en-US" dirty="0"/>
              <a:t> </a:t>
            </a:r>
            <a:r>
              <a:rPr lang="en-US" altLang="zh-CN" dirty="0"/>
              <a:t>Continued</a:t>
            </a:r>
            <a:endParaRPr lang="en-US" dirty="0"/>
          </a:p>
        </p:txBody>
      </p:sp>
      <p:sp>
        <p:nvSpPr>
          <p:cNvPr id="3" name="Content Placeholder 2">
            <a:extLst>
              <a:ext uri="{FF2B5EF4-FFF2-40B4-BE49-F238E27FC236}">
                <a16:creationId xmlns:a16="http://schemas.microsoft.com/office/drawing/2014/main" id="{506128B4-B073-4E4A-88E0-9442DBCEA1F9}"/>
              </a:ext>
            </a:extLst>
          </p:cNvPr>
          <p:cNvSpPr>
            <a:spLocks noGrp="1"/>
          </p:cNvSpPr>
          <p:nvPr>
            <p:ph idx="1"/>
          </p:nvPr>
        </p:nvSpPr>
        <p:spPr/>
        <p:txBody>
          <a:bodyPr/>
          <a:lstStyle/>
          <a:p>
            <a:r>
              <a:rPr lang="en-US" dirty="0"/>
              <a:t>Core functions are likely to become permanent indicators as long as the business functions as usual</a:t>
            </a:r>
          </a:p>
          <a:p>
            <a:r>
              <a:rPr lang="en-US" dirty="0"/>
              <a:t>Again, it indicates the logic behind these derivations: understanding the nature of financial statements and have a knowledge of what’s changing</a:t>
            </a:r>
          </a:p>
          <a:p>
            <a:endParaRPr lang="en-US" dirty="0"/>
          </a:p>
        </p:txBody>
      </p:sp>
    </p:spTree>
    <p:extLst>
      <p:ext uri="{BB962C8B-B14F-4D97-AF65-F5344CB8AC3E}">
        <p14:creationId xmlns:p14="http://schemas.microsoft.com/office/powerpoint/2010/main" val="119014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D140-A918-5044-9543-ED1C1693EBE7}"/>
              </a:ext>
            </a:extLst>
          </p:cNvPr>
          <p:cNvSpPr>
            <a:spLocks noGrp="1"/>
          </p:cNvSpPr>
          <p:nvPr>
            <p:ph type="title"/>
          </p:nvPr>
        </p:nvSpPr>
        <p:spPr/>
        <p:txBody>
          <a:bodyPr/>
          <a:lstStyle/>
          <a:p>
            <a:r>
              <a:rPr lang="en-US" altLang="zh-CN" dirty="0"/>
              <a:t>What</a:t>
            </a:r>
            <a:r>
              <a:rPr lang="zh-CN" altLang="en-US" dirty="0"/>
              <a:t> </a:t>
            </a:r>
            <a:r>
              <a:rPr lang="en-US" altLang="zh-CN" dirty="0"/>
              <a:t>this</a:t>
            </a:r>
            <a:r>
              <a:rPr lang="zh-CN" altLang="en-US" dirty="0"/>
              <a:t> </a:t>
            </a:r>
            <a:r>
              <a:rPr lang="en-US" altLang="zh-CN" dirty="0"/>
              <a:t>paper</a:t>
            </a:r>
            <a:r>
              <a:rPr lang="zh-CN" altLang="en-US" dirty="0"/>
              <a:t> </a:t>
            </a:r>
            <a:r>
              <a:rPr lang="en-US" altLang="zh-CN" dirty="0"/>
              <a:t>can</a:t>
            </a:r>
            <a:r>
              <a:rPr lang="zh-CN" altLang="en-US" dirty="0"/>
              <a:t> </a:t>
            </a:r>
            <a:r>
              <a:rPr lang="en-US" altLang="zh-CN" dirty="0"/>
              <a:t>offer:</a:t>
            </a:r>
            <a:endParaRPr lang="en-US" dirty="0"/>
          </a:p>
        </p:txBody>
      </p:sp>
      <p:sp>
        <p:nvSpPr>
          <p:cNvPr id="3" name="Content Placeholder 2">
            <a:extLst>
              <a:ext uri="{FF2B5EF4-FFF2-40B4-BE49-F238E27FC236}">
                <a16:creationId xmlns:a16="http://schemas.microsoft.com/office/drawing/2014/main" id="{BF53F4BC-446C-4041-8881-48EAB241819E}"/>
              </a:ext>
            </a:extLst>
          </p:cNvPr>
          <p:cNvSpPr>
            <a:spLocks noGrp="1"/>
          </p:cNvSpPr>
          <p:nvPr>
            <p:ph idx="1"/>
          </p:nvPr>
        </p:nvSpPr>
        <p:spPr/>
        <p:txBody>
          <a:bodyPr/>
          <a:lstStyle/>
          <a:p>
            <a:pPr lvl="0"/>
            <a:r>
              <a:rPr lang="en-US" dirty="0"/>
              <a:t>Identify relevant ratios</a:t>
            </a:r>
            <a:r>
              <a:rPr lang="zh-CN" altLang="en-US" dirty="0"/>
              <a:t> </a:t>
            </a:r>
            <a:r>
              <a:rPr lang="en-US" altLang="zh-CN" dirty="0"/>
              <a:t>that</a:t>
            </a:r>
            <a:r>
              <a:rPr lang="zh-CN" altLang="en-US" dirty="0"/>
              <a:t> </a:t>
            </a:r>
            <a:r>
              <a:rPr lang="en-US" altLang="zh-CN" dirty="0"/>
              <a:t>will</a:t>
            </a:r>
            <a:r>
              <a:rPr lang="zh-CN" altLang="en-US" dirty="0"/>
              <a:t> </a:t>
            </a:r>
            <a:r>
              <a:rPr lang="en-US" altLang="zh-CN" dirty="0"/>
              <a:t>be</a:t>
            </a:r>
            <a:r>
              <a:rPr lang="zh-CN" altLang="en-US" dirty="0"/>
              <a:t> </a:t>
            </a:r>
            <a:r>
              <a:rPr lang="en-US" altLang="zh-CN" dirty="0"/>
              <a:t>helpful</a:t>
            </a:r>
            <a:r>
              <a:rPr lang="zh-CN" altLang="en-US" dirty="0"/>
              <a:t> </a:t>
            </a:r>
            <a:r>
              <a:rPr lang="en-US" altLang="zh-CN" dirty="0"/>
              <a:t>and</a:t>
            </a:r>
            <a:r>
              <a:rPr lang="zh-CN" altLang="en-US" dirty="0"/>
              <a:t> </a:t>
            </a:r>
            <a:r>
              <a:rPr lang="en-US" altLang="zh-CN" dirty="0"/>
              <a:t>relevant</a:t>
            </a:r>
            <a:r>
              <a:rPr lang="zh-CN" altLang="en-US" dirty="0"/>
              <a:t> </a:t>
            </a:r>
            <a:r>
              <a:rPr lang="en-US" altLang="zh-CN" dirty="0"/>
              <a:t>to</a:t>
            </a:r>
            <a:r>
              <a:rPr lang="zh-CN" altLang="en-US" dirty="0"/>
              <a:t> </a:t>
            </a:r>
            <a:r>
              <a:rPr lang="en-US" altLang="zh-CN" dirty="0"/>
              <a:t>value</a:t>
            </a:r>
            <a:r>
              <a:rPr lang="zh-CN" altLang="en-US" dirty="0"/>
              <a:t> </a:t>
            </a:r>
            <a:r>
              <a:rPr lang="en-US" altLang="zh-CN" dirty="0"/>
              <a:t>equities</a:t>
            </a:r>
            <a:endParaRPr lang="en-US" dirty="0"/>
          </a:p>
          <a:p>
            <a:pPr lvl="0"/>
            <a:r>
              <a:rPr lang="en-US" dirty="0"/>
              <a:t>A way of organizing analysis task</a:t>
            </a:r>
            <a:r>
              <a:rPr lang="en-US" altLang="zh-CN" dirty="0"/>
              <a:t>s;</a:t>
            </a:r>
            <a:r>
              <a:rPr lang="en-US" dirty="0"/>
              <a:t> some past published paper/work of other scholars did not construct a proper structure to put together all these instruments</a:t>
            </a:r>
          </a:p>
          <a:p>
            <a:pPr lvl="0"/>
            <a:r>
              <a:rPr lang="en-US" altLang="zh-CN" dirty="0"/>
              <a:t>Frame:</a:t>
            </a:r>
            <a:r>
              <a:rPr lang="zh-CN" altLang="en-US" dirty="0"/>
              <a:t> </a:t>
            </a:r>
            <a:r>
              <a:rPr lang="en-US" altLang="zh-CN" dirty="0"/>
              <a:t>valuation</a:t>
            </a:r>
            <a:r>
              <a:rPr lang="zh-CN" altLang="en-US" dirty="0"/>
              <a:t> </a:t>
            </a:r>
            <a:r>
              <a:rPr lang="en-US" altLang="zh-CN" dirty="0"/>
              <a:t>model</a:t>
            </a:r>
            <a:r>
              <a:rPr lang="zh-CN" altLang="en-US" dirty="0"/>
              <a:t> </a:t>
            </a:r>
            <a:r>
              <a:rPr lang="en-US" altLang="zh-CN" dirty="0"/>
              <a:t>is</a:t>
            </a:r>
            <a:r>
              <a:rPr lang="zh-CN" altLang="en-US" dirty="0"/>
              <a:t> </a:t>
            </a:r>
            <a:r>
              <a:rPr lang="en-US" altLang="zh-CN" dirty="0"/>
              <a:t>b</a:t>
            </a:r>
            <a:r>
              <a:rPr lang="en-US" dirty="0"/>
              <a:t>ased on residual income model to value equity</a:t>
            </a:r>
          </a:p>
          <a:p>
            <a:pPr lvl="0"/>
            <a:r>
              <a:rPr lang="en-US" altLang="zh-CN" dirty="0"/>
              <a:t>Content:</a:t>
            </a:r>
            <a:r>
              <a:rPr lang="zh-CN" altLang="en-US" dirty="0"/>
              <a:t> </a:t>
            </a:r>
            <a:r>
              <a:rPr lang="en-US" dirty="0"/>
              <a:t>how book value and forecasted </a:t>
            </a:r>
            <a:r>
              <a:rPr lang="en-US" altLang="zh-CN" dirty="0"/>
              <a:t>earnings</a:t>
            </a:r>
            <a:r>
              <a:rPr lang="zh-CN" altLang="en-US" dirty="0"/>
              <a:t> </a:t>
            </a:r>
            <a:r>
              <a:rPr lang="en-US" altLang="zh-CN" dirty="0"/>
              <a:t>are</a:t>
            </a:r>
            <a:r>
              <a:rPr lang="en-US" dirty="0"/>
              <a:t> relate</a:t>
            </a:r>
            <a:r>
              <a:rPr lang="en-US" altLang="zh-CN" dirty="0"/>
              <a:t>d</a:t>
            </a:r>
            <a:r>
              <a:rPr lang="en-US" dirty="0"/>
              <a:t> to forecasted dividends and thus to</a:t>
            </a:r>
            <a:r>
              <a:rPr lang="zh-CN" altLang="en-US" dirty="0"/>
              <a:t> </a:t>
            </a:r>
            <a:r>
              <a:rPr lang="en-US" altLang="zh-CN" dirty="0"/>
              <a:t>the</a:t>
            </a:r>
            <a:r>
              <a:rPr lang="en-US" dirty="0"/>
              <a:t> value</a:t>
            </a:r>
            <a:r>
              <a:rPr lang="zh-CN" altLang="en-US" dirty="0"/>
              <a:t> </a:t>
            </a:r>
            <a:r>
              <a:rPr lang="en-US" altLang="zh-CN" dirty="0"/>
              <a:t>of</a:t>
            </a:r>
            <a:r>
              <a:rPr lang="zh-CN" altLang="en-US" dirty="0"/>
              <a:t> </a:t>
            </a:r>
            <a:r>
              <a:rPr lang="en-US" altLang="zh-CN" dirty="0"/>
              <a:t>the</a:t>
            </a:r>
            <a:r>
              <a:rPr lang="zh-CN" altLang="en-US" dirty="0"/>
              <a:t> </a:t>
            </a:r>
            <a:r>
              <a:rPr lang="en-US" altLang="zh-CN" dirty="0"/>
              <a:t>company</a:t>
            </a:r>
            <a:endParaRPr lang="en-US" dirty="0"/>
          </a:p>
          <a:p>
            <a:pPr marL="0" indent="0">
              <a:buNone/>
            </a:pPr>
            <a:endParaRPr lang="en-US" dirty="0"/>
          </a:p>
        </p:txBody>
      </p:sp>
    </p:spTree>
    <p:extLst>
      <p:ext uri="{BB962C8B-B14F-4D97-AF65-F5344CB8AC3E}">
        <p14:creationId xmlns:p14="http://schemas.microsoft.com/office/powerpoint/2010/main" val="309887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992C-7C8F-9B4C-AA3F-3A033CAE2B58}"/>
              </a:ext>
            </a:extLst>
          </p:cNvPr>
          <p:cNvSpPr>
            <a:spLocks noGrp="1"/>
          </p:cNvSpPr>
          <p:nvPr>
            <p:ph type="title"/>
          </p:nvPr>
        </p:nvSpPr>
        <p:spPr/>
        <p:txBody>
          <a:bodyPr/>
          <a:lstStyle/>
          <a:p>
            <a:r>
              <a:rPr lang="en-US" altLang="zh-CN" dirty="0"/>
              <a:t>Summary</a:t>
            </a:r>
            <a:r>
              <a:rPr lang="zh-CN" altLang="en-US" dirty="0"/>
              <a:t> </a:t>
            </a:r>
            <a:r>
              <a:rPr lang="en-US" altLang="zh-CN" dirty="0"/>
              <a:t>&amp;</a:t>
            </a:r>
            <a:r>
              <a:rPr lang="zh-CN" altLang="en-US" dirty="0"/>
              <a:t> </a:t>
            </a:r>
            <a:r>
              <a:rPr lang="en-US" altLang="zh-CN" dirty="0"/>
              <a:t>what’s</a:t>
            </a:r>
            <a:r>
              <a:rPr lang="zh-CN" altLang="en-US" dirty="0"/>
              <a:t> </a:t>
            </a:r>
            <a:r>
              <a:rPr lang="en-US" altLang="zh-CN" dirty="0"/>
              <a:t>next</a:t>
            </a:r>
            <a:endParaRPr lang="en-US" dirty="0"/>
          </a:p>
        </p:txBody>
      </p:sp>
      <p:sp>
        <p:nvSpPr>
          <p:cNvPr id="3" name="Content Placeholder 2">
            <a:extLst>
              <a:ext uri="{FF2B5EF4-FFF2-40B4-BE49-F238E27FC236}">
                <a16:creationId xmlns:a16="http://schemas.microsoft.com/office/drawing/2014/main" id="{59B9FEF1-FB1E-1A4F-9623-D6051CC44C46}"/>
              </a:ext>
            </a:extLst>
          </p:cNvPr>
          <p:cNvSpPr>
            <a:spLocks noGrp="1"/>
          </p:cNvSpPr>
          <p:nvPr>
            <p:ph idx="1"/>
          </p:nvPr>
        </p:nvSpPr>
        <p:spPr/>
        <p:txBody>
          <a:bodyPr/>
          <a:lstStyle/>
          <a:p>
            <a:r>
              <a:rPr lang="en-US" dirty="0"/>
              <a:t>The ratio analysis that has been laid out here is a scheme for using ratios in an efficient and orderly manner in valuation analysis</a:t>
            </a:r>
            <a:r>
              <a:rPr lang="en-US" altLang="zh-CN" dirty="0"/>
              <a:t>.</a:t>
            </a:r>
          </a:p>
          <a:p>
            <a:r>
              <a:rPr lang="en-US" dirty="0"/>
              <a:t>The analysis is of comprehensive income. </a:t>
            </a:r>
          </a:p>
          <a:p>
            <a:r>
              <a:rPr lang="en-US" dirty="0"/>
              <a:t>The analysis of current financial statements is guided by the principle of predictive ability</a:t>
            </a:r>
            <a:r>
              <a:rPr lang="en-US" altLang="zh-CN" dirty="0"/>
              <a:t>.</a:t>
            </a:r>
          </a:p>
          <a:p>
            <a:r>
              <a:rPr lang="en-US" dirty="0"/>
              <a:t>Ratios further down the hierarchy are utilized only if they provide more information than those higher up. </a:t>
            </a:r>
          </a:p>
          <a:p>
            <a:r>
              <a:rPr lang="en-US" dirty="0"/>
              <a:t>Profitability analysis is at the heart of the analysis, but this is complemented with an analysis of growth</a:t>
            </a:r>
            <a:r>
              <a:rPr lang="en-US" altLang="zh-CN" dirty="0"/>
              <a:t>.</a:t>
            </a:r>
            <a:endParaRPr lang="en-US" dirty="0"/>
          </a:p>
          <a:p>
            <a:r>
              <a:rPr lang="en-US" altLang="zh-CN" dirty="0"/>
              <a:t>Next</a:t>
            </a:r>
            <a:r>
              <a:rPr lang="zh-CN" altLang="en-US" dirty="0"/>
              <a:t> </a:t>
            </a:r>
            <a:r>
              <a:rPr lang="en-US" altLang="zh-CN" dirty="0"/>
              <a:t>part</a:t>
            </a:r>
            <a:r>
              <a:rPr lang="zh-CN" altLang="en-US" dirty="0"/>
              <a:t> </a:t>
            </a:r>
            <a:r>
              <a:rPr lang="en-US" altLang="zh-CN" dirty="0"/>
              <a:t>is</a:t>
            </a:r>
            <a:r>
              <a:rPr lang="zh-CN" altLang="en-US" dirty="0"/>
              <a:t> </a:t>
            </a:r>
            <a:r>
              <a:rPr lang="en-US" altLang="zh-CN" dirty="0"/>
              <a:t>going</a:t>
            </a:r>
            <a:r>
              <a:rPr lang="zh-CN" altLang="en-US" dirty="0"/>
              <a:t> </a:t>
            </a:r>
            <a:r>
              <a:rPr lang="en-US" altLang="zh-CN" dirty="0"/>
              <a:t>to</a:t>
            </a:r>
            <a:r>
              <a:rPr lang="zh-CN" altLang="en-US" dirty="0"/>
              <a:t> </a:t>
            </a:r>
            <a:r>
              <a:rPr lang="en-US" altLang="zh-CN" dirty="0"/>
              <a:t>be</a:t>
            </a:r>
            <a:r>
              <a:rPr lang="zh-CN" altLang="en-US" dirty="0"/>
              <a:t> </a:t>
            </a:r>
            <a:r>
              <a:rPr lang="en-US" altLang="zh-CN" dirty="0"/>
              <a:t>data</a:t>
            </a:r>
            <a:r>
              <a:rPr lang="zh-CN" altLang="en-US" dirty="0"/>
              <a:t> </a:t>
            </a:r>
            <a:r>
              <a:rPr lang="en-US" altLang="zh-CN" dirty="0"/>
              <a:t>gathered</a:t>
            </a:r>
            <a:r>
              <a:rPr lang="zh-CN" altLang="en-US" dirty="0"/>
              <a:t> </a:t>
            </a:r>
            <a:r>
              <a:rPr lang="en-US" altLang="zh-CN" dirty="0"/>
              <a:t>in</a:t>
            </a:r>
            <a:r>
              <a:rPr lang="zh-CN" altLang="en-US" dirty="0"/>
              <a:t> </a:t>
            </a:r>
            <a:r>
              <a:rPr lang="en-US" altLang="zh-CN" dirty="0"/>
              <a:t>the</a:t>
            </a:r>
            <a:r>
              <a:rPr lang="zh-CN" altLang="en-US" dirty="0"/>
              <a:t> </a:t>
            </a:r>
            <a:r>
              <a:rPr lang="en-US" altLang="zh-CN" dirty="0"/>
              <a:t>real</a:t>
            </a:r>
            <a:r>
              <a:rPr lang="zh-CN" altLang="en-US" dirty="0"/>
              <a:t> </a:t>
            </a:r>
            <a:r>
              <a:rPr lang="en-US" altLang="zh-CN" dirty="0"/>
              <a:t>world</a:t>
            </a:r>
            <a:r>
              <a:rPr lang="zh-CN" altLang="en-US" dirty="0"/>
              <a:t> </a:t>
            </a:r>
            <a:r>
              <a:rPr lang="en-US" altLang="zh-CN" dirty="0"/>
              <a:t>scenarios</a:t>
            </a:r>
            <a:r>
              <a:rPr lang="zh-CN" altLang="en-US" dirty="0"/>
              <a:t> </a:t>
            </a:r>
            <a:r>
              <a:rPr lang="en-US" altLang="zh-CN" dirty="0"/>
              <a:t>and</a:t>
            </a:r>
            <a:r>
              <a:rPr lang="zh-CN" altLang="en-US" dirty="0"/>
              <a:t> </a:t>
            </a:r>
            <a:r>
              <a:rPr lang="en-US" altLang="zh-CN" dirty="0"/>
              <a:t>we</a:t>
            </a:r>
            <a:r>
              <a:rPr lang="zh-CN" altLang="en-US" dirty="0"/>
              <a:t> </a:t>
            </a:r>
            <a:r>
              <a:rPr lang="en-US" altLang="zh-CN" dirty="0"/>
              <a:t>will</a:t>
            </a:r>
            <a:r>
              <a:rPr lang="zh-CN" altLang="en-US" dirty="0"/>
              <a:t> </a:t>
            </a:r>
            <a:r>
              <a:rPr lang="en-US" altLang="zh-CN" dirty="0"/>
              <a:t>examine</a:t>
            </a:r>
            <a:r>
              <a:rPr lang="zh-CN" altLang="en-US" dirty="0"/>
              <a:t> </a:t>
            </a:r>
            <a:r>
              <a:rPr lang="en-US" altLang="zh-CN" dirty="0"/>
              <a:t>the</a:t>
            </a:r>
            <a:r>
              <a:rPr lang="zh-CN" altLang="en-US" dirty="0"/>
              <a:t> </a:t>
            </a:r>
            <a:r>
              <a:rPr lang="en-US" altLang="zh-CN" dirty="0"/>
              <a:t>concept</a:t>
            </a:r>
            <a:r>
              <a:rPr lang="zh-CN" altLang="en-US" dirty="0"/>
              <a:t> </a:t>
            </a:r>
            <a:r>
              <a:rPr lang="en-US" altLang="zh-CN" dirty="0"/>
              <a:t>we</a:t>
            </a:r>
            <a:r>
              <a:rPr lang="zh-CN" altLang="en-US" dirty="0"/>
              <a:t> </a:t>
            </a:r>
            <a:r>
              <a:rPr lang="en-US" altLang="zh-CN" dirty="0"/>
              <a:t>talked</a:t>
            </a:r>
            <a:r>
              <a:rPr lang="zh-CN" altLang="en-US" dirty="0"/>
              <a:t> </a:t>
            </a:r>
            <a:r>
              <a:rPr lang="en-US" altLang="zh-CN" dirty="0"/>
              <a:t>above.</a:t>
            </a:r>
            <a:endParaRPr lang="en-US" dirty="0"/>
          </a:p>
        </p:txBody>
      </p:sp>
    </p:spTree>
    <p:extLst>
      <p:ext uri="{BB962C8B-B14F-4D97-AF65-F5344CB8AC3E}">
        <p14:creationId xmlns:p14="http://schemas.microsoft.com/office/powerpoint/2010/main" val="390202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0ADA-2683-DC48-AD67-E56846539B5A}"/>
              </a:ext>
            </a:extLst>
          </p:cNvPr>
          <p:cNvSpPr>
            <a:spLocks noGrp="1"/>
          </p:cNvSpPr>
          <p:nvPr>
            <p:ph type="title"/>
          </p:nvPr>
        </p:nvSpPr>
        <p:spPr>
          <a:xfrm>
            <a:off x="1279169" y="826154"/>
            <a:ext cx="10058400" cy="1609344"/>
          </a:xfrm>
        </p:spPr>
        <p:txBody>
          <a:bodyPr>
            <a:normAutofit fontScale="90000"/>
          </a:bodyPr>
          <a:lstStyle/>
          <a:p>
            <a:r>
              <a:rPr lang="en-US" dirty="0"/>
              <a:t>Cross-sectional analysis and time-series analysis</a:t>
            </a:r>
            <a:br>
              <a:rPr lang="en-US" dirty="0"/>
            </a:br>
            <a:endParaRPr lang="en-US" dirty="0"/>
          </a:p>
        </p:txBody>
      </p:sp>
      <p:sp>
        <p:nvSpPr>
          <p:cNvPr id="3" name="Content Placeholder 2">
            <a:extLst>
              <a:ext uri="{FF2B5EF4-FFF2-40B4-BE49-F238E27FC236}">
                <a16:creationId xmlns:a16="http://schemas.microsoft.com/office/drawing/2014/main" id="{39952B2E-1598-6B4E-8B5C-7F852CE59FB6}"/>
              </a:ext>
            </a:extLst>
          </p:cNvPr>
          <p:cNvSpPr>
            <a:spLocks noGrp="1"/>
          </p:cNvSpPr>
          <p:nvPr>
            <p:ph idx="1"/>
          </p:nvPr>
        </p:nvSpPr>
        <p:spPr/>
        <p:txBody>
          <a:bodyPr/>
          <a:lstStyle/>
          <a:p>
            <a:r>
              <a:rPr lang="en-US" dirty="0"/>
              <a:t>Cross-sectional analysis: examine different ratios in a same time frame</a:t>
            </a:r>
          </a:p>
          <a:p>
            <a:r>
              <a:rPr lang="en-US" dirty="0"/>
              <a:t>Time-series analysis: see how ratios evolve over time</a:t>
            </a:r>
          </a:p>
          <a:p>
            <a:endParaRPr lang="en-US" dirty="0"/>
          </a:p>
          <a:p>
            <a:pPr marL="0" indent="0">
              <a:buNone/>
            </a:pPr>
            <a:endParaRPr lang="en-US" dirty="0"/>
          </a:p>
          <a:p>
            <a:endParaRPr lang="en-US" dirty="0"/>
          </a:p>
        </p:txBody>
      </p:sp>
      <p:grpSp>
        <p:nvGrpSpPr>
          <p:cNvPr id="7" name="Group 6">
            <a:extLst>
              <a:ext uri="{FF2B5EF4-FFF2-40B4-BE49-F238E27FC236}">
                <a16:creationId xmlns:a16="http://schemas.microsoft.com/office/drawing/2014/main" id="{919EECB1-DCDF-D34B-AF6D-4E914D469AEC}"/>
              </a:ext>
            </a:extLst>
          </p:cNvPr>
          <p:cNvGrpSpPr/>
          <p:nvPr/>
        </p:nvGrpSpPr>
        <p:grpSpPr>
          <a:xfrm>
            <a:off x="2171701" y="2876800"/>
            <a:ext cx="5786437" cy="3464862"/>
            <a:chOff x="2171701" y="2876800"/>
            <a:chExt cx="5786437" cy="3464862"/>
          </a:xfrm>
        </p:grpSpPr>
        <p:pic>
          <p:nvPicPr>
            <p:cNvPr id="5" name="Picture 4">
              <a:extLst>
                <a:ext uri="{FF2B5EF4-FFF2-40B4-BE49-F238E27FC236}">
                  <a16:creationId xmlns:a16="http://schemas.microsoft.com/office/drawing/2014/main" id="{8ACA9E21-8622-A742-B632-3714C3343286}"/>
                </a:ext>
              </a:extLst>
            </p:cNvPr>
            <p:cNvPicPr>
              <a:picLocks noChangeAspect="1"/>
            </p:cNvPicPr>
            <p:nvPr/>
          </p:nvPicPr>
          <p:blipFill>
            <a:blip r:embed="rId2"/>
            <a:stretch>
              <a:fillRect/>
            </a:stretch>
          </p:blipFill>
          <p:spPr>
            <a:xfrm>
              <a:off x="2171701" y="2876800"/>
              <a:ext cx="5786437" cy="3464862"/>
            </a:xfrm>
            <a:prstGeom prst="rect">
              <a:avLst/>
            </a:prstGeom>
          </p:spPr>
        </p:pic>
        <p:sp>
          <p:nvSpPr>
            <p:cNvPr id="6" name="TextBox 5">
              <a:extLst>
                <a:ext uri="{FF2B5EF4-FFF2-40B4-BE49-F238E27FC236}">
                  <a16:creationId xmlns:a16="http://schemas.microsoft.com/office/drawing/2014/main" id="{4AA32888-02F6-C249-B3FA-20D3384ED083}"/>
                </a:ext>
              </a:extLst>
            </p:cNvPr>
            <p:cNvSpPr txBox="1"/>
            <p:nvPr/>
          </p:nvSpPr>
          <p:spPr>
            <a:xfrm>
              <a:off x="5486400" y="5757863"/>
              <a:ext cx="2471738" cy="338554"/>
            </a:xfrm>
            <a:prstGeom prst="rect">
              <a:avLst/>
            </a:prstGeom>
            <a:solidFill>
              <a:srgbClr val="0C2C63"/>
            </a:solidFill>
          </p:spPr>
          <p:txBody>
            <a:bodyPr wrap="square" rtlCol="0">
              <a:spAutoFit/>
            </a:bodyPr>
            <a:lstStyle/>
            <a:p>
              <a:r>
                <a:rPr lang="zh-CN" altLang="en-US" sz="1600" dirty="0">
                  <a:solidFill>
                    <a:schemeClr val="bg1"/>
                  </a:solidFill>
                </a:rPr>
                <a:t> </a:t>
              </a:r>
              <a:r>
                <a:rPr lang="en-US" altLang="zh-CN" sz="1600" dirty="0">
                  <a:solidFill>
                    <a:schemeClr val="bg1"/>
                  </a:solidFill>
                </a:rPr>
                <a:t>Time-series</a:t>
              </a:r>
              <a:r>
                <a:rPr lang="zh-CN" altLang="en-US" sz="1600" dirty="0">
                  <a:solidFill>
                    <a:schemeClr val="bg1"/>
                  </a:solidFill>
                </a:rPr>
                <a:t> </a:t>
              </a:r>
              <a:r>
                <a:rPr lang="en-US" altLang="zh-CN" sz="1600" dirty="0">
                  <a:solidFill>
                    <a:schemeClr val="bg1"/>
                  </a:solidFill>
                </a:rPr>
                <a:t>analysis</a:t>
              </a:r>
              <a:endParaRPr lang="en-US" sz="1600" dirty="0">
                <a:solidFill>
                  <a:schemeClr val="bg1"/>
                </a:solidFill>
              </a:endParaRPr>
            </a:p>
          </p:txBody>
        </p:sp>
      </p:grpSp>
    </p:spTree>
    <p:extLst>
      <p:ext uri="{BB962C8B-B14F-4D97-AF65-F5344CB8AC3E}">
        <p14:creationId xmlns:p14="http://schemas.microsoft.com/office/powerpoint/2010/main" val="2875841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5986-852A-CC40-8029-D48BED4D47D9}"/>
              </a:ext>
            </a:extLst>
          </p:cNvPr>
          <p:cNvSpPr>
            <a:spLocks noGrp="1"/>
          </p:cNvSpPr>
          <p:nvPr>
            <p:ph type="title"/>
          </p:nvPr>
        </p:nvSpPr>
        <p:spPr/>
        <p:txBody>
          <a:bodyPr/>
          <a:lstStyle/>
          <a:p>
            <a:r>
              <a:rPr lang="en-US" altLang="zh-CN" dirty="0"/>
              <a:t>Cross-sectional</a:t>
            </a:r>
            <a:r>
              <a:rPr lang="zh-CN" altLang="en-US" dirty="0"/>
              <a:t> </a:t>
            </a:r>
            <a:r>
              <a:rPr lang="en-US" altLang="zh-CN" dirty="0" err="1"/>
              <a:t>analsis</a:t>
            </a:r>
            <a:endParaRPr lang="en-US" dirty="0"/>
          </a:p>
        </p:txBody>
      </p:sp>
    </p:spTree>
    <p:extLst>
      <p:ext uri="{BB962C8B-B14F-4D97-AF65-F5344CB8AC3E}">
        <p14:creationId xmlns:p14="http://schemas.microsoft.com/office/powerpoint/2010/main" val="177538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B76FA-60A3-9E4B-A8F4-9C146C15C272}"/>
              </a:ext>
            </a:extLst>
          </p:cNvPr>
          <p:cNvPicPr>
            <a:picLocks noChangeAspect="1"/>
          </p:cNvPicPr>
          <p:nvPr/>
        </p:nvPicPr>
        <p:blipFill rotWithShape="1">
          <a:blip r:embed="rId2"/>
          <a:srcRect t="10000"/>
          <a:stretch/>
        </p:blipFill>
        <p:spPr>
          <a:xfrm>
            <a:off x="20" y="10"/>
            <a:ext cx="12191980" cy="6857990"/>
          </a:xfrm>
          <a:prstGeom prst="rect">
            <a:avLst/>
          </a:prstGeom>
        </p:spPr>
      </p:pic>
    </p:spTree>
    <p:extLst>
      <p:ext uri="{BB962C8B-B14F-4D97-AF65-F5344CB8AC3E}">
        <p14:creationId xmlns:p14="http://schemas.microsoft.com/office/powerpoint/2010/main" val="179153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F5D26-109F-F743-AF0B-747C1B2B57E2}"/>
              </a:ext>
            </a:extLst>
          </p:cNvPr>
          <p:cNvPicPr>
            <a:picLocks noChangeAspect="1"/>
          </p:cNvPicPr>
          <p:nvPr/>
        </p:nvPicPr>
        <p:blipFill rotWithShape="1">
          <a:blip r:embed="rId2"/>
          <a:srcRect t="2174"/>
          <a:stretch/>
        </p:blipFill>
        <p:spPr>
          <a:xfrm>
            <a:off x="20" y="10"/>
            <a:ext cx="12191980" cy="6857990"/>
          </a:xfrm>
          <a:prstGeom prst="rect">
            <a:avLst/>
          </a:prstGeom>
        </p:spPr>
      </p:pic>
    </p:spTree>
    <p:extLst>
      <p:ext uri="{BB962C8B-B14F-4D97-AF65-F5344CB8AC3E}">
        <p14:creationId xmlns:p14="http://schemas.microsoft.com/office/powerpoint/2010/main" val="2043988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454D3-F841-D544-9CD3-EADC348CF737}"/>
              </a:ext>
            </a:extLst>
          </p:cNvPr>
          <p:cNvPicPr>
            <a:picLocks noChangeAspect="1"/>
          </p:cNvPicPr>
          <p:nvPr/>
        </p:nvPicPr>
        <p:blipFill rotWithShape="1">
          <a:blip r:embed="rId2"/>
          <a:srcRect t="7212" b="2062"/>
          <a:stretch/>
        </p:blipFill>
        <p:spPr>
          <a:xfrm>
            <a:off x="20" y="10"/>
            <a:ext cx="12191980" cy="6857990"/>
          </a:xfrm>
          <a:prstGeom prst="rect">
            <a:avLst/>
          </a:prstGeom>
        </p:spPr>
      </p:pic>
    </p:spTree>
    <p:extLst>
      <p:ext uri="{BB962C8B-B14F-4D97-AF65-F5344CB8AC3E}">
        <p14:creationId xmlns:p14="http://schemas.microsoft.com/office/powerpoint/2010/main" val="896841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2460B-0E19-5F43-83CE-D388BA1831B6}"/>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134183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C1974-91B2-4943-BA68-6D0CE05B00A9}"/>
              </a:ext>
            </a:extLst>
          </p:cNvPr>
          <p:cNvPicPr>
            <a:picLocks noChangeAspect="1"/>
          </p:cNvPicPr>
          <p:nvPr/>
        </p:nvPicPr>
        <p:blipFill rotWithShape="1">
          <a:blip r:embed="rId2"/>
          <a:srcRect t="2174"/>
          <a:stretch/>
        </p:blipFill>
        <p:spPr>
          <a:xfrm>
            <a:off x="20" y="10"/>
            <a:ext cx="12191980" cy="6857990"/>
          </a:xfrm>
          <a:prstGeom prst="rect">
            <a:avLst/>
          </a:prstGeom>
        </p:spPr>
      </p:pic>
    </p:spTree>
    <p:extLst>
      <p:ext uri="{BB962C8B-B14F-4D97-AF65-F5344CB8AC3E}">
        <p14:creationId xmlns:p14="http://schemas.microsoft.com/office/powerpoint/2010/main" val="95249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ACE2-8905-5742-ADF6-038577EF6DA8}"/>
              </a:ext>
            </a:extLst>
          </p:cNvPr>
          <p:cNvSpPr>
            <a:spLocks noGrp="1"/>
          </p:cNvSpPr>
          <p:nvPr>
            <p:ph type="title"/>
          </p:nvPr>
        </p:nvSpPr>
        <p:spPr/>
        <p:txBody>
          <a:bodyPr/>
          <a:lstStyle/>
          <a:p>
            <a:r>
              <a:rPr lang="en-US" altLang="zh-CN" dirty="0"/>
              <a:t>Time-series</a:t>
            </a:r>
            <a:r>
              <a:rPr lang="zh-CN" altLang="en-US" dirty="0"/>
              <a:t> </a:t>
            </a:r>
            <a:r>
              <a:rPr lang="en-US" altLang="zh-CN" dirty="0"/>
              <a:t>analysis</a:t>
            </a:r>
            <a:endParaRPr lang="en-US" dirty="0"/>
          </a:p>
        </p:txBody>
      </p:sp>
    </p:spTree>
    <p:extLst>
      <p:ext uri="{BB962C8B-B14F-4D97-AF65-F5344CB8AC3E}">
        <p14:creationId xmlns:p14="http://schemas.microsoft.com/office/powerpoint/2010/main" val="1146349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DC9E5-AF29-E547-95D1-FEDF1D0F6850}"/>
              </a:ext>
            </a:extLst>
          </p:cNvPr>
          <p:cNvPicPr>
            <a:picLocks noChangeAspect="1"/>
          </p:cNvPicPr>
          <p:nvPr/>
        </p:nvPicPr>
        <p:blipFill rotWithShape="1">
          <a:blip r:embed="rId2">
            <a:grayscl/>
            <a:extLst/>
          </a:blip>
          <a:srcRect l="889" r="-1" b="-1"/>
          <a:stretch/>
        </p:blipFill>
        <p:spPr>
          <a:xfrm>
            <a:off x="20" y="10"/>
            <a:ext cx="12191980" cy="6857990"/>
          </a:xfrm>
          <a:prstGeom prst="rect">
            <a:avLst/>
          </a:prstGeom>
        </p:spPr>
      </p:pic>
    </p:spTree>
    <p:extLst>
      <p:ext uri="{BB962C8B-B14F-4D97-AF65-F5344CB8AC3E}">
        <p14:creationId xmlns:p14="http://schemas.microsoft.com/office/powerpoint/2010/main" val="33537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0BF78A52-2797-564C-B078-582815DB4234}"/>
              </a:ext>
            </a:extLst>
          </p:cNvPr>
          <p:cNvSpPr/>
          <p:nvPr/>
        </p:nvSpPr>
        <p:spPr>
          <a:xfrm>
            <a:off x="2522863" y="198303"/>
            <a:ext cx="6973677" cy="5420299"/>
          </a:xfrm>
          <a:prstGeom prst="triangle">
            <a:avLst/>
          </a:prstGeom>
          <a:noFill/>
          <a:ln w="222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F2C01381-8272-C14F-B8EF-C6F9B859167A}"/>
              </a:ext>
            </a:extLst>
          </p:cNvPr>
          <p:cNvSpPr/>
          <p:nvPr/>
        </p:nvSpPr>
        <p:spPr>
          <a:xfrm>
            <a:off x="3843964" y="198303"/>
            <a:ext cx="4341568" cy="3382178"/>
          </a:xfrm>
          <a:prstGeom prst="triangle">
            <a:avLst/>
          </a:prstGeom>
          <a:noFill/>
          <a:ln w="222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E0D99217-DEE8-CE41-BBB0-1CE27273E1BA}"/>
              </a:ext>
            </a:extLst>
          </p:cNvPr>
          <p:cNvSpPr/>
          <p:nvPr/>
        </p:nvSpPr>
        <p:spPr>
          <a:xfrm>
            <a:off x="3126029" y="218499"/>
            <a:ext cx="5775602" cy="4485703"/>
          </a:xfrm>
          <a:prstGeom prst="triangle">
            <a:avLst/>
          </a:prstGeom>
          <a:noFill/>
          <a:ln w="222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764AA65-5B29-854D-9E1B-1D412429EAE3}"/>
              </a:ext>
            </a:extLst>
          </p:cNvPr>
          <p:cNvSpPr/>
          <p:nvPr/>
        </p:nvSpPr>
        <p:spPr>
          <a:xfrm>
            <a:off x="4490280" y="216660"/>
            <a:ext cx="3034237" cy="2361285"/>
          </a:xfrm>
          <a:prstGeom prst="triangle">
            <a:avLst/>
          </a:prstGeom>
          <a:noFill/>
          <a:ln w="222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6A079C1-A8F1-0E41-AAC4-BD6256F7F995}"/>
              </a:ext>
            </a:extLst>
          </p:cNvPr>
          <p:cNvSpPr txBox="1"/>
          <p:nvPr/>
        </p:nvSpPr>
        <p:spPr>
          <a:xfrm>
            <a:off x="5354198" y="1079649"/>
            <a:ext cx="1322024" cy="1200329"/>
          </a:xfrm>
          <a:prstGeom prst="rect">
            <a:avLst/>
          </a:prstGeom>
          <a:noFill/>
        </p:spPr>
        <p:txBody>
          <a:bodyPr wrap="square" rtlCol="0">
            <a:spAutoFit/>
          </a:bodyPr>
          <a:lstStyle/>
          <a:p>
            <a:pPr algn="ctr"/>
            <a:r>
              <a:rPr lang="en-US" dirty="0"/>
              <a:t>General</a:t>
            </a:r>
          </a:p>
          <a:p>
            <a:pPr algn="ctr"/>
            <a:r>
              <a:rPr lang="en-US" altLang="zh-CN" dirty="0"/>
              <a:t>Residual</a:t>
            </a:r>
            <a:r>
              <a:rPr lang="zh-CN" altLang="en-US" dirty="0"/>
              <a:t> </a:t>
            </a:r>
            <a:r>
              <a:rPr lang="en-US" altLang="zh-CN" dirty="0"/>
              <a:t>Earning</a:t>
            </a:r>
          </a:p>
          <a:p>
            <a:pPr algn="ctr"/>
            <a:r>
              <a:rPr lang="en-US" altLang="zh-CN" dirty="0"/>
              <a:t>Model</a:t>
            </a:r>
            <a:endParaRPr lang="en-US" dirty="0"/>
          </a:p>
        </p:txBody>
      </p:sp>
      <p:sp>
        <p:nvSpPr>
          <p:cNvPr id="8" name="TextBox 7">
            <a:extLst>
              <a:ext uri="{FF2B5EF4-FFF2-40B4-BE49-F238E27FC236}">
                <a16:creationId xmlns:a16="http://schemas.microsoft.com/office/drawing/2014/main" id="{7AC587FC-F831-F84E-A12C-29A23A7F278A}"/>
              </a:ext>
            </a:extLst>
          </p:cNvPr>
          <p:cNvSpPr txBox="1"/>
          <p:nvPr/>
        </p:nvSpPr>
        <p:spPr>
          <a:xfrm>
            <a:off x="4693186" y="2699131"/>
            <a:ext cx="2677098" cy="646331"/>
          </a:xfrm>
          <a:prstGeom prst="rect">
            <a:avLst/>
          </a:prstGeom>
          <a:noFill/>
        </p:spPr>
        <p:txBody>
          <a:bodyPr wrap="square" rtlCol="0">
            <a:spAutoFit/>
          </a:bodyPr>
          <a:lstStyle/>
          <a:p>
            <a:r>
              <a:rPr lang="en-US" altLang="zh-CN" dirty="0"/>
              <a:t>Separate</a:t>
            </a:r>
            <a:r>
              <a:rPr lang="zh-CN" altLang="en-US" dirty="0"/>
              <a:t> </a:t>
            </a:r>
            <a:r>
              <a:rPr lang="en-US" altLang="zh-CN" dirty="0"/>
              <a:t>Operating</a:t>
            </a:r>
            <a:r>
              <a:rPr lang="zh-CN" altLang="en-US" dirty="0"/>
              <a:t> </a:t>
            </a:r>
            <a:r>
              <a:rPr lang="en-US" altLang="zh-CN" dirty="0"/>
              <a:t>and</a:t>
            </a:r>
            <a:r>
              <a:rPr lang="zh-CN" altLang="en-US" dirty="0"/>
              <a:t> </a:t>
            </a:r>
            <a:r>
              <a:rPr lang="en-US" altLang="zh-CN" dirty="0"/>
              <a:t>Financing</a:t>
            </a:r>
            <a:r>
              <a:rPr lang="zh-CN" altLang="en-US" dirty="0"/>
              <a:t> </a:t>
            </a:r>
            <a:r>
              <a:rPr lang="en-US" altLang="zh-CN" dirty="0"/>
              <a:t>Items</a:t>
            </a:r>
            <a:r>
              <a:rPr lang="zh-CN" altLang="en-US" dirty="0"/>
              <a:t> </a:t>
            </a:r>
            <a:r>
              <a:rPr lang="en-US" altLang="zh-CN" dirty="0"/>
              <a:t>in</a:t>
            </a:r>
            <a:r>
              <a:rPr lang="zh-CN" altLang="en-US" dirty="0"/>
              <a:t> </a:t>
            </a:r>
            <a:r>
              <a:rPr lang="en-US" altLang="zh-CN" dirty="0"/>
              <a:t>A</a:t>
            </a:r>
            <a:r>
              <a:rPr lang="zh-CN" altLang="en-US" dirty="0"/>
              <a:t> </a:t>
            </a:r>
            <a:r>
              <a:rPr lang="en-US" altLang="zh-CN" dirty="0"/>
              <a:t>&amp;</a:t>
            </a:r>
            <a:r>
              <a:rPr lang="zh-CN" altLang="en-US" dirty="0"/>
              <a:t> </a:t>
            </a:r>
            <a:r>
              <a:rPr lang="en-US" altLang="zh-CN" dirty="0"/>
              <a:t>L</a:t>
            </a:r>
            <a:endParaRPr lang="en-US" dirty="0"/>
          </a:p>
        </p:txBody>
      </p:sp>
      <p:sp>
        <p:nvSpPr>
          <p:cNvPr id="9" name="TextBox 8">
            <a:extLst>
              <a:ext uri="{FF2B5EF4-FFF2-40B4-BE49-F238E27FC236}">
                <a16:creationId xmlns:a16="http://schemas.microsoft.com/office/drawing/2014/main" id="{B1CA4501-8DA3-3248-8A2D-B67BF782E929}"/>
              </a:ext>
            </a:extLst>
          </p:cNvPr>
          <p:cNvSpPr txBox="1"/>
          <p:nvPr/>
        </p:nvSpPr>
        <p:spPr>
          <a:xfrm>
            <a:off x="3955055" y="3977092"/>
            <a:ext cx="4230477" cy="369332"/>
          </a:xfrm>
          <a:prstGeom prst="rect">
            <a:avLst/>
          </a:prstGeom>
          <a:noFill/>
        </p:spPr>
        <p:txBody>
          <a:bodyPr wrap="square" rtlCol="0">
            <a:spAutoFit/>
          </a:bodyPr>
          <a:lstStyle/>
          <a:p>
            <a:r>
              <a:rPr lang="en-US" altLang="zh-CN" dirty="0"/>
              <a:t>Further</a:t>
            </a:r>
            <a:r>
              <a:rPr lang="zh-CN" altLang="en-US" dirty="0"/>
              <a:t> </a:t>
            </a:r>
            <a:r>
              <a:rPr lang="en-US" altLang="zh-CN" dirty="0"/>
              <a:t>break</a:t>
            </a:r>
            <a:r>
              <a:rPr lang="zh-CN" altLang="en-US" dirty="0"/>
              <a:t> </a:t>
            </a:r>
            <a:r>
              <a:rPr lang="en-US" altLang="zh-CN" dirty="0"/>
              <a:t>down</a:t>
            </a:r>
            <a:r>
              <a:rPr lang="zh-CN" altLang="en-US" dirty="0"/>
              <a:t> </a:t>
            </a:r>
            <a:r>
              <a:rPr lang="en-US" altLang="zh-CN" dirty="0"/>
              <a:t>the</a:t>
            </a:r>
            <a:r>
              <a:rPr lang="zh-CN" altLang="en-US" dirty="0"/>
              <a:t> </a:t>
            </a:r>
            <a:r>
              <a:rPr lang="en-US" altLang="zh-CN" dirty="0"/>
              <a:t>operating</a:t>
            </a:r>
            <a:r>
              <a:rPr lang="zh-CN" altLang="en-US" dirty="0"/>
              <a:t> </a:t>
            </a:r>
            <a:r>
              <a:rPr lang="en-US" altLang="zh-CN" dirty="0"/>
              <a:t>income</a:t>
            </a:r>
            <a:endParaRPr lang="en-US" dirty="0"/>
          </a:p>
        </p:txBody>
      </p:sp>
      <p:sp>
        <p:nvSpPr>
          <p:cNvPr id="10" name="TextBox 9">
            <a:extLst>
              <a:ext uri="{FF2B5EF4-FFF2-40B4-BE49-F238E27FC236}">
                <a16:creationId xmlns:a16="http://schemas.microsoft.com/office/drawing/2014/main" id="{87624F42-A37B-9242-9D3D-EA0E3DA425ED}"/>
              </a:ext>
            </a:extLst>
          </p:cNvPr>
          <p:cNvSpPr txBox="1"/>
          <p:nvPr/>
        </p:nvSpPr>
        <p:spPr>
          <a:xfrm>
            <a:off x="3371161" y="4968608"/>
            <a:ext cx="5343181" cy="369332"/>
          </a:xfrm>
          <a:prstGeom prst="rect">
            <a:avLst/>
          </a:prstGeom>
          <a:noFill/>
        </p:spPr>
        <p:txBody>
          <a:bodyPr wrap="square" rtlCol="0">
            <a:spAutoFit/>
          </a:bodyPr>
          <a:lstStyle/>
          <a:p>
            <a:pPr algn="ctr"/>
            <a:r>
              <a:rPr lang="en-US" altLang="zh-CN" dirty="0"/>
              <a:t>See</a:t>
            </a:r>
            <a:r>
              <a:rPr lang="zh-CN" altLang="en-US" dirty="0"/>
              <a:t> </a:t>
            </a:r>
            <a:r>
              <a:rPr lang="en-US" altLang="zh-CN" dirty="0"/>
              <a:t>how</a:t>
            </a:r>
            <a:r>
              <a:rPr lang="zh-CN" altLang="en-US" dirty="0"/>
              <a:t> </a:t>
            </a:r>
            <a:r>
              <a:rPr lang="en-US" altLang="zh-CN" dirty="0"/>
              <a:t>ratios</a:t>
            </a:r>
            <a:r>
              <a:rPr lang="zh-CN" altLang="en-US" dirty="0"/>
              <a:t> </a:t>
            </a:r>
            <a:r>
              <a:rPr lang="en-US" altLang="zh-CN" dirty="0"/>
              <a:t>interact</a:t>
            </a:r>
            <a:r>
              <a:rPr lang="zh-CN" altLang="en-US" dirty="0"/>
              <a:t> </a:t>
            </a:r>
            <a:r>
              <a:rPr lang="en-US" altLang="zh-CN" dirty="0"/>
              <a:t>with</a:t>
            </a:r>
            <a:r>
              <a:rPr lang="zh-CN" altLang="en-US" dirty="0"/>
              <a:t> </a:t>
            </a:r>
            <a:r>
              <a:rPr lang="en-US" altLang="zh-CN" dirty="0"/>
              <a:t>each</a:t>
            </a:r>
            <a:r>
              <a:rPr lang="zh-CN" altLang="en-US" dirty="0"/>
              <a:t> </a:t>
            </a:r>
            <a:r>
              <a:rPr lang="en-US" altLang="zh-CN" dirty="0"/>
              <a:t>other</a:t>
            </a:r>
            <a:endParaRPr lang="en-US" dirty="0"/>
          </a:p>
        </p:txBody>
      </p:sp>
    </p:spTree>
    <p:extLst>
      <p:ext uri="{BB962C8B-B14F-4D97-AF65-F5344CB8AC3E}">
        <p14:creationId xmlns:p14="http://schemas.microsoft.com/office/powerpoint/2010/main" val="67083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6335A-F946-2047-9AF9-2E8BFC93403A}"/>
              </a:ext>
            </a:extLst>
          </p:cNvPr>
          <p:cNvPicPr>
            <a:picLocks noChangeAspect="1"/>
          </p:cNvPicPr>
          <p:nvPr/>
        </p:nvPicPr>
        <p:blipFill rotWithShape="1">
          <a:blip r:embed="rId2"/>
          <a:srcRect l="5348" r="6207" b="-1"/>
          <a:stretch/>
        </p:blipFill>
        <p:spPr>
          <a:xfrm>
            <a:off x="20" y="10"/>
            <a:ext cx="12191980" cy="6857990"/>
          </a:xfrm>
          <a:prstGeom prst="rect">
            <a:avLst/>
          </a:prstGeom>
        </p:spPr>
      </p:pic>
    </p:spTree>
    <p:extLst>
      <p:ext uri="{BB962C8B-B14F-4D97-AF65-F5344CB8AC3E}">
        <p14:creationId xmlns:p14="http://schemas.microsoft.com/office/powerpoint/2010/main" val="3329197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0DBB0E-9075-F34A-A2EA-8C8BD8B82CED}"/>
              </a:ext>
            </a:extLst>
          </p:cNvPr>
          <p:cNvPicPr>
            <a:picLocks noChangeAspect="1"/>
          </p:cNvPicPr>
          <p:nvPr/>
        </p:nvPicPr>
        <p:blipFill>
          <a:blip r:embed="rId2"/>
          <a:stretch>
            <a:fillRect/>
          </a:stretch>
        </p:blipFill>
        <p:spPr>
          <a:xfrm>
            <a:off x="3856434" y="0"/>
            <a:ext cx="4479131" cy="6858000"/>
          </a:xfrm>
          <a:prstGeom prst="rect">
            <a:avLst/>
          </a:prstGeom>
        </p:spPr>
      </p:pic>
    </p:spTree>
    <p:extLst>
      <p:ext uri="{BB962C8B-B14F-4D97-AF65-F5344CB8AC3E}">
        <p14:creationId xmlns:p14="http://schemas.microsoft.com/office/powerpoint/2010/main" val="747594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382ED-6D66-DF44-9845-71AAD0B2309B}"/>
              </a:ext>
            </a:extLst>
          </p:cNvPr>
          <p:cNvPicPr>
            <a:picLocks noChangeAspect="1"/>
          </p:cNvPicPr>
          <p:nvPr/>
        </p:nvPicPr>
        <p:blipFill rotWithShape="1">
          <a:blip r:embed="rId2"/>
          <a:srcRect l="5047" r="2064" b="-1"/>
          <a:stretch/>
        </p:blipFill>
        <p:spPr>
          <a:xfrm>
            <a:off x="20" y="10"/>
            <a:ext cx="12191980" cy="6857990"/>
          </a:xfrm>
          <a:prstGeom prst="rect">
            <a:avLst/>
          </a:prstGeom>
        </p:spPr>
      </p:pic>
    </p:spTree>
    <p:extLst>
      <p:ext uri="{BB962C8B-B14F-4D97-AF65-F5344CB8AC3E}">
        <p14:creationId xmlns:p14="http://schemas.microsoft.com/office/powerpoint/2010/main" val="1887599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B88A-E79F-C84A-A2F9-7179292496EB}"/>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F83B58ED-1E5B-E44E-93F0-E4FFBE56584B}"/>
              </a:ext>
            </a:extLst>
          </p:cNvPr>
          <p:cNvSpPr>
            <a:spLocks noGrp="1"/>
          </p:cNvSpPr>
          <p:nvPr>
            <p:ph idx="1"/>
          </p:nvPr>
        </p:nvSpPr>
        <p:spPr/>
        <p:txBody>
          <a:bodyPr/>
          <a:lstStyle/>
          <a:p>
            <a:r>
              <a:rPr lang="en-US" dirty="0"/>
              <a:t>This paper has laid out a structured financial statement analysis that facilitates forecasting and valuation. </a:t>
            </a:r>
          </a:p>
          <a:p>
            <a:r>
              <a:rPr lang="en-US" dirty="0"/>
              <a:t>The analysis involves an analysis of profitability and an analysis of growth. </a:t>
            </a:r>
          </a:p>
          <a:p>
            <a:r>
              <a:rPr lang="en-US" dirty="0"/>
              <a:t>The analysis of profitability extends the traditional analysis, the analysis of growth complements it: profitability and growth drive equity values. </a:t>
            </a:r>
          </a:p>
          <a:p>
            <a:r>
              <a:rPr lang="en-US" dirty="0"/>
              <a:t>The analysis is guided by the residual ea</a:t>
            </a:r>
            <a:r>
              <a:rPr lang="en-US" altLang="zh-CN" dirty="0"/>
              <a:t>rn</a:t>
            </a:r>
            <a:r>
              <a:rPr lang="en-US" dirty="0"/>
              <a:t>ings valuation model but is appropriate for forecasting free cash flows and dividends if other valuation approaches are adopted. </a:t>
            </a:r>
          </a:p>
          <a:p>
            <a:pPr marL="0" indent="0">
              <a:buNone/>
            </a:pPr>
            <a:endParaRPr lang="en-US" dirty="0"/>
          </a:p>
        </p:txBody>
      </p:sp>
    </p:spTree>
    <p:extLst>
      <p:ext uri="{BB962C8B-B14F-4D97-AF65-F5344CB8AC3E}">
        <p14:creationId xmlns:p14="http://schemas.microsoft.com/office/powerpoint/2010/main" val="88149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0B5F-AC03-894D-A4F1-A77CA1B95A50}"/>
              </a:ext>
            </a:extLst>
          </p:cNvPr>
          <p:cNvSpPr>
            <a:spLocks noGrp="1"/>
          </p:cNvSpPr>
          <p:nvPr>
            <p:ph type="title"/>
          </p:nvPr>
        </p:nvSpPr>
        <p:spPr/>
        <p:txBody>
          <a:bodyPr/>
          <a:lstStyle/>
          <a:p>
            <a:r>
              <a:rPr lang="en-US" altLang="zh-CN" dirty="0"/>
              <a:t>My</a:t>
            </a:r>
            <a:r>
              <a:rPr lang="zh-CN" altLang="en-US" dirty="0"/>
              <a:t> </a:t>
            </a:r>
            <a:r>
              <a:rPr lang="en-US" altLang="zh-CN" dirty="0"/>
              <a:t>opinions</a:t>
            </a:r>
            <a:endParaRPr lang="en-US" dirty="0"/>
          </a:p>
        </p:txBody>
      </p:sp>
      <p:sp>
        <p:nvSpPr>
          <p:cNvPr id="3" name="Content Placeholder 2">
            <a:extLst>
              <a:ext uri="{FF2B5EF4-FFF2-40B4-BE49-F238E27FC236}">
                <a16:creationId xmlns:a16="http://schemas.microsoft.com/office/drawing/2014/main" id="{8C69D285-FB44-D040-A7D0-9BDFF3075190}"/>
              </a:ext>
            </a:extLst>
          </p:cNvPr>
          <p:cNvSpPr>
            <a:spLocks noGrp="1"/>
          </p:cNvSpPr>
          <p:nvPr>
            <p:ph idx="1"/>
          </p:nvPr>
        </p:nvSpPr>
        <p:spPr/>
        <p:txBody>
          <a:bodyPr>
            <a:normAutofit/>
          </a:bodyPr>
          <a:lstStyle/>
          <a:p>
            <a:r>
              <a:rPr lang="en-US" dirty="0"/>
              <a:t>Fundamental analysis these days are not as popular as other methods in terms of</a:t>
            </a:r>
            <a:r>
              <a:rPr lang="zh-CN" altLang="en-US" dirty="0"/>
              <a:t> </a:t>
            </a:r>
            <a:r>
              <a:rPr lang="en-US" altLang="zh-CN" dirty="0"/>
              <a:t>doing</a:t>
            </a:r>
            <a:r>
              <a:rPr lang="en-US" dirty="0"/>
              <a:t> stock selections</a:t>
            </a:r>
            <a:r>
              <a:rPr lang="en-US" altLang="zh-CN" dirty="0"/>
              <a:t>,</a:t>
            </a:r>
            <a:r>
              <a:rPr lang="zh-CN" altLang="en-US" dirty="0"/>
              <a:t> </a:t>
            </a:r>
            <a:r>
              <a:rPr lang="en-US" altLang="zh-CN" dirty="0"/>
              <a:t>but</a:t>
            </a:r>
            <a:r>
              <a:rPr lang="en-US" dirty="0"/>
              <a:t> I think understanding accounting and how each items is structure</a:t>
            </a:r>
            <a:r>
              <a:rPr lang="en-US" altLang="zh-CN" dirty="0"/>
              <a:t>d</a:t>
            </a:r>
            <a:r>
              <a:rPr lang="en-US" dirty="0"/>
              <a:t> and place</a:t>
            </a:r>
            <a:r>
              <a:rPr lang="en-US" altLang="zh-CN" dirty="0"/>
              <a:t>d</a:t>
            </a:r>
            <a:r>
              <a:rPr lang="en-US" dirty="0"/>
              <a:t> in different statements is fundamental to understand this paper. </a:t>
            </a:r>
          </a:p>
          <a:p>
            <a:r>
              <a:rPr lang="en-US" dirty="0"/>
              <a:t>This paper is old, published in 2001, but it is classic. We can see many similar concepts and logic in our lectures and some important exams such as CFA.</a:t>
            </a:r>
          </a:p>
          <a:p>
            <a:r>
              <a:rPr lang="en-US" dirty="0"/>
              <a:t>What really catches me is the logic, how it understands the business, how it split up the financing assets and liability, how it separate the core sales items and unusual items. These all guide us in a sense that in order to assess the financial ability of a company, understanding it’s business structure first and then do calculations. </a:t>
            </a:r>
          </a:p>
        </p:txBody>
      </p:sp>
    </p:spTree>
    <p:extLst>
      <p:ext uri="{BB962C8B-B14F-4D97-AF65-F5344CB8AC3E}">
        <p14:creationId xmlns:p14="http://schemas.microsoft.com/office/powerpoint/2010/main" val="3235216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4258-3145-6745-AD96-35C01D7D8120}"/>
              </a:ext>
            </a:extLst>
          </p:cNvPr>
          <p:cNvSpPr>
            <a:spLocks noGrp="1"/>
          </p:cNvSpPr>
          <p:nvPr>
            <p:ph type="title"/>
          </p:nvPr>
        </p:nvSpPr>
        <p:spPr/>
        <p:txBody>
          <a:bodyPr/>
          <a:lstStyle/>
          <a:p>
            <a:r>
              <a:rPr lang="en-US" altLang="zh-CN" dirty="0"/>
              <a:t>Thank</a:t>
            </a:r>
            <a:r>
              <a:rPr lang="zh-CN" altLang="en-US" dirty="0"/>
              <a:t> </a:t>
            </a:r>
            <a:r>
              <a:rPr lang="en-US" altLang="zh-CN" dirty="0"/>
              <a:t>you</a:t>
            </a:r>
            <a:endParaRPr lang="en-US" dirty="0"/>
          </a:p>
        </p:txBody>
      </p:sp>
    </p:spTree>
    <p:extLst>
      <p:ext uri="{BB962C8B-B14F-4D97-AF65-F5344CB8AC3E}">
        <p14:creationId xmlns:p14="http://schemas.microsoft.com/office/powerpoint/2010/main" val="26640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D858-486C-8B43-A3D9-C0555E9B76C6}"/>
              </a:ext>
            </a:extLst>
          </p:cNvPr>
          <p:cNvSpPr>
            <a:spLocks noGrp="1"/>
          </p:cNvSpPr>
          <p:nvPr>
            <p:ph type="title"/>
          </p:nvPr>
        </p:nvSpPr>
        <p:spPr/>
        <p:txBody>
          <a:bodyPr/>
          <a:lstStyle/>
          <a:p>
            <a:r>
              <a:rPr lang="en-US" altLang="zh-CN" dirty="0"/>
              <a:t>Focus</a:t>
            </a:r>
            <a:r>
              <a:rPr lang="zh-CN" altLang="en-US" dirty="0"/>
              <a:t> </a:t>
            </a:r>
            <a:r>
              <a:rPr lang="en-US" altLang="zh-CN" dirty="0"/>
              <a:t>of</a:t>
            </a:r>
            <a:r>
              <a:rPr lang="zh-CN" altLang="en-US" dirty="0"/>
              <a:t> </a:t>
            </a:r>
            <a:r>
              <a:rPr lang="en-US" altLang="zh-CN" dirty="0"/>
              <a:t>my</a:t>
            </a:r>
            <a:r>
              <a:rPr lang="zh-CN" altLang="en-US" dirty="0"/>
              <a:t> </a:t>
            </a:r>
            <a:r>
              <a:rPr lang="en-US" altLang="zh-CN" dirty="0"/>
              <a:t>presentation:</a:t>
            </a:r>
            <a:endParaRPr lang="en-US" dirty="0"/>
          </a:p>
        </p:txBody>
      </p:sp>
      <p:sp>
        <p:nvSpPr>
          <p:cNvPr id="3" name="Content Placeholder 2">
            <a:extLst>
              <a:ext uri="{FF2B5EF4-FFF2-40B4-BE49-F238E27FC236}">
                <a16:creationId xmlns:a16="http://schemas.microsoft.com/office/drawing/2014/main" id="{123DCA78-0310-E146-8E15-0F72A5CE34FE}"/>
              </a:ext>
            </a:extLst>
          </p:cNvPr>
          <p:cNvSpPr>
            <a:spLocks noGrp="1"/>
          </p:cNvSpPr>
          <p:nvPr>
            <p:ph idx="1"/>
          </p:nvPr>
        </p:nvSpPr>
        <p:spPr/>
        <p:txBody>
          <a:bodyPr/>
          <a:lstStyle/>
          <a:p>
            <a:r>
              <a:rPr lang="en-US" altLang="zh-CN" dirty="0"/>
              <a:t>Go</a:t>
            </a:r>
            <a:r>
              <a:rPr lang="zh-CN" altLang="en-US" dirty="0"/>
              <a:t> </a:t>
            </a:r>
            <a:r>
              <a:rPr lang="en-US" altLang="zh-CN" dirty="0"/>
              <a:t>through</a:t>
            </a:r>
            <a:r>
              <a:rPr lang="zh-CN" altLang="en-US" dirty="0"/>
              <a:t> </a:t>
            </a:r>
            <a:r>
              <a:rPr lang="en-US" altLang="zh-CN" dirty="0"/>
              <a:t>the</a:t>
            </a:r>
            <a:r>
              <a:rPr lang="zh-CN" altLang="en-US" dirty="0"/>
              <a:t> </a:t>
            </a:r>
            <a:r>
              <a:rPr lang="en-US" altLang="zh-CN" dirty="0"/>
              <a:t>ratios</a:t>
            </a:r>
            <a:r>
              <a:rPr lang="zh-CN" altLang="en-US" dirty="0"/>
              <a:t> </a:t>
            </a:r>
            <a:r>
              <a:rPr lang="en-US" altLang="zh-CN" dirty="0"/>
              <a:t>from</a:t>
            </a:r>
            <a:r>
              <a:rPr lang="zh-CN" altLang="en-US" dirty="0"/>
              <a:t> </a:t>
            </a:r>
            <a:r>
              <a:rPr lang="en-US" altLang="zh-CN" dirty="0"/>
              <a:t>the</a:t>
            </a:r>
            <a:r>
              <a:rPr lang="zh-CN" altLang="en-US" dirty="0"/>
              <a:t> </a:t>
            </a:r>
            <a:r>
              <a:rPr lang="en-US" altLang="zh-CN" dirty="0"/>
              <a:t>top</a:t>
            </a:r>
            <a:r>
              <a:rPr lang="zh-CN" altLang="en-US" dirty="0"/>
              <a:t> </a:t>
            </a:r>
            <a:r>
              <a:rPr lang="en-US" altLang="zh-CN" dirty="0"/>
              <a:t>down</a:t>
            </a:r>
            <a:r>
              <a:rPr lang="zh-CN" altLang="en-US" dirty="0"/>
              <a:t> </a:t>
            </a:r>
            <a:r>
              <a:rPr lang="en-US" altLang="zh-CN" dirty="0"/>
              <a:t>to</a:t>
            </a:r>
            <a:r>
              <a:rPr lang="zh-CN" altLang="en-US" dirty="0"/>
              <a:t> </a:t>
            </a:r>
            <a:r>
              <a:rPr lang="en-US" altLang="zh-CN" dirty="0"/>
              <a:t>the</a:t>
            </a:r>
            <a:r>
              <a:rPr lang="zh-CN" altLang="en-US" dirty="0"/>
              <a:t> </a:t>
            </a:r>
            <a:r>
              <a:rPr lang="en-US" altLang="zh-CN" dirty="0"/>
              <a:t>bottom</a:t>
            </a:r>
            <a:r>
              <a:rPr lang="zh-CN" altLang="en-US" dirty="0"/>
              <a:t> </a:t>
            </a:r>
            <a:r>
              <a:rPr lang="en-US" altLang="zh-CN" dirty="0"/>
              <a:t>of</a:t>
            </a:r>
            <a:r>
              <a:rPr lang="zh-CN" altLang="en-US" dirty="0"/>
              <a:t> </a:t>
            </a:r>
            <a:r>
              <a:rPr lang="en-US" altLang="zh-CN" dirty="0"/>
              <a:t>the</a:t>
            </a:r>
            <a:r>
              <a:rPr lang="zh-CN" altLang="en-US" dirty="0"/>
              <a:t> </a:t>
            </a:r>
            <a:r>
              <a:rPr lang="en-US" altLang="zh-CN" dirty="0"/>
              <a:t>hierarchy</a:t>
            </a:r>
          </a:p>
          <a:p>
            <a:r>
              <a:rPr lang="en-US" altLang="zh-CN" dirty="0"/>
              <a:t>Illustrate</a:t>
            </a:r>
            <a:r>
              <a:rPr lang="zh-CN" altLang="en-US" dirty="0"/>
              <a:t> </a:t>
            </a:r>
            <a:r>
              <a:rPr lang="en-US" altLang="zh-CN" dirty="0"/>
              <a:t>many</a:t>
            </a:r>
            <a:r>
              <a:rPr lang="zh-CN" altLang="en-US" dirty="0"/>
              <a:t> </a:t>
            </a:r>
            <a:r>
              <a:rPr lang="en-US" altLang="zh-CN" dirty="0"/>
              <a:t>derivations,</a:t>
            </a:r>
            <a:r>
              <a:rPr lang="zh-CN" altLang="en-US" dirty="0"/>
              <a:t> </a:t>
            </a:r>
            <a:r>
              <a:rPr lang="en-US" altLang="zh-CN" dirty="0"/>
              <a:t>which</a:t>
            </a:r>
            <a:r>
              <a:rPr lang="zh-CN" altLang="en-US" dirty="0"/>
              <a:t> </a:t>
            </a:r>
            <a:r>
              <a:rPr lang="en-US" altLang="zh-CN" dirty="0"/>
              <a:t>requires</a:t>
            </a:r>
            <a:r>
              <a:rPr lang="zh-CN" altLang="en-US" dirty="0"/>
              <a:t> </a:t>
            </a:r>
            <a:r>
              <a:rPr lang="en-US" altLang="zh-CN" dirty="0"/>
              <a:t>a</a:t>
            </a:r>
            <a:r>
              <a:rPr lang="zh-CN" altLang="en-US" dirty="0"/>
              <a:t> </a:t>
            </a:r>
            <a:r>
              <a:rPr lang="en-US" altLang="zh-CN" dirty="0"/>
              <a:t>complete</a:t>
            </a:r>
            <a:r>
              <a:rPr lang="zh-CN" altLang="en-US" dirty="0"/>
              <a:t> </a:t>
            </a:r>
            <a:r>
              <a:rPr lang="en-US" altLang="zh-CN" dirty="0"/>
              <a:t>knowledge</a:t>
            </a:r>
            <a:r>
              <a:rPr lang="zh-CN" altLang="en-US" dirty="0"/>
              <a:t> </a:t>
            </a:r>
            <a:r>
              <a:rPr lang="en-US" altLang="zh-CN" dirty="0"/>
              <a:t>of</a:t>
            </a:r>
            <a:r>
              <a:rPr lang="zh-CN" altLang="en-US" dirty="0"/>
              <a:t> </a:t>
            </a:r>
            <a:r>
              <a:rPr lang="en-US" altLang="zh-CN" dirty="0"/>
              <a:t>items</a:t>
            </a:r>
            <a:r>
              <a:rPr lang="zh-CN" altLang="en-US" dirty="0"/>
              <a:t> </a:t>
            </a:r>
            <a:r>
              <a:rPr lang="en-US" altLang="zh-CN" dirty="0"/>
              <a:t>in</a:t>
            </a:r>
            <a:r>
              <a:rPr lang="zh-CN" altLang="en-US" dirty="0"/>
              <a:t> </a:t>
            </a:r>
            <a:r>
              <a:rPr lang="en-US" altLang="zh-CN" dirty="0"/>
              <a:t>financial</a:t>
            </a:r>
            <a:r>
              <a:rPr lang="zh-CN" altLang="en-US" dirty="0"/>
              <a:t> </a:t>
            </a:r>
            <a:r>
              <a:rPr lang="en-US" altLang="zh-CN" dirty="0"/>
              <a:t>statements</a:t>
            </a:r>
          </a:p>
          <a:p>
            <a:r>
              <a:rPr lang="en-US" altLang="zh-CN" dirty="0"/>
              <a:t>Present</a:t>
            </a:r>
            <a:r>
              <a:rPr lang="zh-CN" altLang="en-US" dirty="0"/>
              <a:t> </a:t>
            </a:r>
            <a:r>
              <a:rPr lang="en-US" altLang="zh-CN" dirty="0"/>
              <a:t>the</a:t>
            </a:r>
            <a:r>
              <a:rPr lang="zh-CN" altLang="en-US" dirty="0"/>
              <a:t> </a:t>
            </a:r>
            <a:r>
              <a:rPr lang="en-US" altLang="zh-CN" dirty="0"/>
              <a:t>logic</a:t>
            </a:r>
            <a:r>
              <a:rPr lang="zh-CN" altLang="en-US" dirty="0"/>
              <a:t> </a:t>
            </a:r>
            <a:r>
              <a:rPr lang="en-US" altLang="zh-CN" dirty="0"/>
              <a:t>behind</a:t>
            </a:r>
            <a:r>
              <a:rPr lang="zh-CN" altLang="en-US" dirty="0"/>
              <a:t> </a:t>
            </a:r>
            <a:r>
              <a:rPr lang="en-US" altLang="zh-CN" dirty="0"/>
              <a:t>and</a:t>
            </a:r>
            <a:r>
              <a:rPr lang="zh-CN" altLang="en-US" dirty="0"/>
              <a:t> </a:t>
            </a:r>
            <a:r>
              <a:rPr lang="en-US" altLang="zh-CN" dirty="0"/>
              <a:t>the</a:t>
            </a:r>
            <a:r>
              <a:rPr lang="zh-CN" altLang="en-US" dirty="0"/>
              <a:t> </a:t>
            </a:r>
            <a:r>
              <a:rPr lang="en-US" altLang="zh-CN" dirty="0"/>
              <a:t>situations</a:t>
            </a:r>
            <a:r>
              <a:rPr lang="zh-CN" altLang="en-US" dirty="0"/>
              <a:t> </a:t>
            </a:r>
            <a:r>
              <a:rPr lang="en-US" altLang="zh-CN" dirty="0"/>
              <a:t>of</a:t>
            </a:r>
            <a:r>
              <a:rPr lang="zh-CN" altLang="en-US" dirty="0"/>
              <a:t> </a:t>
            </a:r>
            <a:r>
              <a:rPr lang="en-US" altLang="zh-CN" dirty="0"/>
              <a:t>using</a:t>
            </a:r>
            <a:r>
              <a:rPr lang="zh-CN" altLang="en-US" dirty="0"/>
              <a:t> </a:t>
            </a:r>
            <a:r>
              <a:rPr lang="en-US" altLang="zh-CN" dirty="0"/>
              <a:t>certain</a:t>
            </a:r>
            <a:r>
              <a:rPr lang="zh-CN" altLang="en-US" dirty="0"/>
              <a:t> </a:t>
            </a:r>
            <a:r>
              <a:rPr lang="en-US" altLang="zh-CN" dirty="0"/>
              <a:t>ratios</a:t>
            </a:r>
          </a:p>
          <a:p>
            <a:r>
              <a:rPr lang="en-US" altLang="zh-CN" dirty="0"/>
              <a:t>Discuss</a:t>
            </a:r>
            <a:r>
              <a:rPr lang="zh-CN" altLang="en-US" dirty="0"/>
              <a:t> </a:t>
            </a:r>
            <a:r>
              <a:rPr lang="en-US" altLang="zh-CN" dirty="0"/>
              <a:t>the</a:t>
            </a:r>
            <a:r>
              <a:rPr lang="zh-CN" altLang="en-US" dirty="0"/>
              <a:t> </a:t>
            </a:r>
            <a:r>
              <a:rPr lang="en-US" altLang="zh-CN" dirty="0"/>
              <a:t>interchangeable</a:t>
            </a:r>
            <a:r>
              <a:rPr lang="zh-CN" altLang="en-US" dirty="0"/>
              <a:t> </a:t>
            </a:r>
            <a:r>
              <a:rPr lang="en-US" altLang="zh-CN" dirty="0"/>
              <a:t>relationships</a:t>
            </a:r>
            <a:r>
              <a:rPr lang="zh-CN" altLang="en-US" dirty="0"/>
              <a:t> </a:t>
            </a:r>
            <a:r>
              <a:rPr lang="en-US" altLang="zh-CN" dirty="0"/>
              <a:t>between</a:t>
            </a:r>
            <a:r>
              <a:rPr lang="zh-CN" altLang="en-US" dirty="0"/>
              <a:t> </a:t>
            </a:r>
            <a:r>
              <a:rPr lang="en-US" altLang="zh-CN" dirty="0"/>
              <a:t>ratios</a:t>
            </a:r>
            <a:endParaRPr lang="en-US" dirty="0"/>
          </a:p>
        </p:txBody>
      </p:sp>
    </p:spTree>
    <p:extLst>
      <p:ext uri="{BB962C8B-B14F-4D97-AF65-F5344CB8AC3E}">
        <p14:creationId xmlns:p14="http://schemas.microsoft.com/office/powerpoint/2010/main" val="187065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D858-486C-8B43-A3D9-C0555E9B76C6}"/>
              </a:ext>
            </a:extLst>
          </p:cNvPr>
          <p:cNvSpPr>
            <a:spLocks noGrp="1"/>
          </p:cNvSpPr>
          <p:nvPr>
            <p:ph type="title"/>
          </p:nvPr>
        </p:nvSpPr>
        <p:spPr/>
        <p:txBody>
          <a:bodyPr/>
          <a:lstStyle/>
          <a:p>
            <a:r>
              <a:rPr lang="en-US" altLang="zh-CN" dirty="0"/>
              <a:t>Focus</a:t>
            </a:r>
            <a:r>
              <a:rPr lang="zh-CN" altLang="en-US" dirty="0"/>
              <a:t> </a:t>
            </a:r>
            <a:r>
              <a:rPr lang="en-US" altLang="zh-CN" dirty="0"/>
              <a:t>of</a:t>
            </a:r>
            <a:r>
              <a:rPr lang="zh-CN" altLang="en-US" dirty="0"/>
              <a:t> </a:t>
            </a:r>
            <a:r>
              <a:rPr lang="en-US" altLang="zh-CN" dirty="0"/>
              <a:t>my</a:t>
            </a:r>
            <a:r>
              <a:rPr lang="zh-CN" altLang="en-US" dirty="0"/>
              <a:t> </a:t>
            </a:r>
            <a:r>
              <a:rPr lang="en-US" altLang="zh-CN" dirty="0"/>
              <a:t>presentation:</a:t>
            </a:r>
            <a:endParaRPr lang="en-US" dirty="0"/>
          </a:p>
        </p:txBody>
      </p:sp>
      <p:sp>
        <p:nvSpPr>
          <p:cNvPr id="3" name="Content Placeholder 2">
            <a:extLst>
              <a:ext uri="{FF2B5EF4-FFF2-40B4-BE49-F238E27FC236}">
                <a16:creationId xmlns:a16="http://schemas.microsoft.com/office/drawing/2014/main" id="{123DCA78-0310-E146-8E15-0F72A5CE34FE}"/>
              </a:ext>
            </a:extLst>
          </p:cNvPr>
          <p:cNvSpPr>
            <a:spLocks noGrp="1"/>
          </p:cNvSpPr>
          <p:nvPr>
            <p:ph idx="1"/>
          </p:nvPr>
        </p:nvSpPr>
        <p:spPr/>
        <p:txBody>
          <a:bodyPr/>
          <a:lstStyle/>
          <a:p>
            <a:r>
              <a:rPr lang="en-US" altLang="zh-CN" dirty="0"/>
              <a:t>Go</a:t>
            </a:r>
            <a:r>
              <a:rPr lang="zh-CN" altLang="en-US" dirty="0"/>
              <a:t> </a:t>
            </a:r>
            <a:r>
              <a:rPr lang="en-US" altLang="zh-CN" dirty="0"/>
              <a:t>through</a:t>
            </a:r>
            <a:r>
              <a:rPr lang="zh-CN" altLang="en-US" dirty="0"/>
              <a:t> </a:t>
            </a:r>
            <a:r>
              <a:rPr lang="en-US" altLang="zh-CN" dirty="0"/>
              <a:t>the</a:t>
            </a:r>
            <a:r>
              <a:rPr lang="zh-CN" altLang="en-US" dirty="0"/>
              <a:t> </a:t>
            </a:r>
            <a:r>
              <a:rPr lang="en-US" altLang="zh-CN" dirty="0"/>
              <a:t>ratios</a:t>
            </a:r>
            <a:r>
              <a:rPr lang="zh-CN" altLang="en-US" dirty="0"/>
              <a:t> </a:t>
            </a:r>
            <a:r>
              <a:rPr lang="en-US" altLang="zh-CN" dirty="0"/>
              <a:t>from</a:t>
            </a:r>
            <a:r>
              <a:rPr lang="zh-CN" altLang="en-US" dirty="0"/>
              <a:t> </a:t>
            </a:r>
            <a:r>
              <a:rPr lang="en-US" altLang="zh-CN" dirty="0"/>
              <a:t>the</a:t>
            </a:r>
            <a:r>
              <a:rPr lang="zh-CN" altLang="en-US" dirty="0"/>
              <a:t> </a:t>
            </a:r>
            <a:r>
              <a:rPr lang="en-US" altLang="zh-CN" dirty="0"/>
              <a:t>top</a:t>
            </a:r>
            <a:r>
              <a:rPr lang="zh-CN" altLang="en-US" dirty="0"/>
              <a:t> </a:t>
            </a:r>
            <a:r>
              <a:rPr lang="en-US" altLang="zh-CN" dirty="0"/>
              <a:t>down</a:t>
            </a:r>
            <a:r>
              <a:rPr lang="zh-CN" altLang="en-US" dirty="0"/>
              <a:t> </a:t>
            </a:r>
            <a:r>
              <a:rPr lang="en-US" altLang="zh-CN" dirty="0"/>
              <a:t>to</a:t>
            </a:r>
            <a:r>
              <a:rPr lang="zh-CN" altLang="en-US" dirty="0"/>
              <a:t> </a:t>
            </a:r>
            <a:r>
              <a:rPr lang="en-US" altLang="zh-CN" dirty="0"/>
              <a:t>the</a:t>
            </a:r>
            <a:r>
              <a:rPr lang="zh-CN" altLang="en-US" dirty="0"/>
              <a:t> </a:t>
            </a:r>
            <a:r>
              <a:rPr lang="en-US" altLang="zh-CN" dirty="0"/>
              <a:t>bottom</a:t>
            </a:r>
            <a:r>
              <a:rPr lang="zh-CN" altLang="en-US" dirty="0"/>
              <a:t> </a:t>
            </a:r>
            <a:r>
              <a:rPr lang="en-US" altLang="zh-CN" dirty="0"/>
              <a:t>of</a:t>
            </a:r>
            <a:r>
              <a:rPr lang="zh-CN" altLang="en-US" dirty="0"/>
              <a:t> </a:t>
            </a:r>
            <a:r>
              <a:rPr lang="en-US" altLang="zh-CN" dirty="0"/>
              <a:t>the</a:t>
            </a:r>
            <a:r>
              <a:rPr lang="zh-CN" altLang="en-US" dirty="0"/>
              <a:t> </a:t>
            </a:r>
            <a:r>
              <a:rPr lang="en-US" altLang="zh-CN" dirty="0"/>
              <a:t>hierarchy</a:t>
            </a:r>
          </a:p>
          <a:p>
            <a:r>
              <a:rPr lang="en-US" altLang="zh-CN" dirty="0"/>
              <a:t>illustrate</a:t>
            </a:r>
            <a:r>
              <a:rPr lang="zh-CN" altLang="en-US" dirty="0"/>
              <a:t> </a:t>
            </a:r>
            <a:r>
              <a:rPr lang="en-US" altLang="zh-CN" dirty="0"/>
              <a:t>many</a:t>
            </a:r>
            <a:r>
              <a:rPr lang="zh-CN" altLang="en-US" dirty="0"/>
              <a:t> </a:t>
            </a:r>
            <a:r>
              <a:rPr lang="en-US" altLang="zh-CN" dirty="0"/>
              <a:t>derivations,</a:t>
            </a:r>
            <a:r>
              <a:rPr lang="zh-CN" altLang="en-US" dirty="0"/>
              <a:t> </a:t>
            </a:r>
            <a:r>
              <a:rPr lang="en-US" altLang="zh-CN" dirty="0"/>
              <a:t>which</a:t>
            </a:r>
            <a:r>
              <a:rPr lang="zh-CN" altLang="en-US" dirty="0"/>
              <a:t> </a:t>
            </a:r>
            <a:r>
              <a:rPr lang="en-US" altLang="zh-CN" dirty="0"/>
              <a:t>requires</a:t>
            </a:r>
            <a:r>
              <a:rPr lang="zh-CN" altLang="en-US" dirty="0"/>
              <a:t> </a:t>
            </a:r>
            <a:r>
              <a:rPr lang="en-US" altLang="zh-CN" dirty="0"/>
              <a:t>a</a:t>
            </a:r>
            <a:r>
              <a:rPr lang="zh-CN" altLang="en-US" dirty="0"/>
              <a:t> </a:t>
            </a:r>
            <a:r>
              <a:rPr lang="en-US" altLang="zh-CN" dirty="0"/>
              <a:t>complete</a:t>
            </a:r>
            <a:r>
              <a:rPr lang="zh-CN" altLang="en-US" dirty="0"/>
              <a:t> </a:t>
            </a:r>
            <a:r>
              <a:rPr lang="en-US" altLang="zh-CN" dirty="0"/>
              <a:t>knowledge</a:t>
            </a:r>
            <a:r>
              <a:rPr lang="zh-CN" altLang="en-US" dirty="0"/>
              <a:t> </a:t>
            </a:r>
            <a:r>
              <a:rPr lang="en-US" altLang="zh-CN" dirty="0"/>
              <a:t>of</a:t>
            </a:r>
            <a:r>
              <a:rPr lang="zh-CN" altLang="en-US" dirty="0"/>
              <a:t> </a:t>
            </a:r>
            <a:r>
              <a:rPr lang="en-US" altLang="zh-CN" dirty="0"/>
              <a:t>items</a:t>
            </a:r>
            <a:r>
              <a:rPr lang="zh-CN" altLang="en-US" dirty="0"/>
              <a:t> </a:t>
            </a:r>
            <a:r>
              <a:rPr lang="en-US" altLang="zh-CN" dirty="0"/>
              <a:t>in</a:t>
            </a:r>
            <a:r>
              <a:rPr lang="zh-CN" altLang="en-US" dirty="0"/>
              <a:t> </a:t>
            </a:r>
            <a:r>
              <a:rPr lang="en-US" altLang="zh-CN" dirty="0"/>
              <a:t>financial</a:t>
            </a:r>
            <a:r>
              <a:rPr lang="zh-CN" altLang="en-US" dirty="0"/>
              <a:t> </a:t>
            </a:r>
            <a:r>
              <a:rPr lang="en-US" altLang="zh-CN" dirty="0"/>
              <a:t>statements</a:t>
            </a:r>
          </a:p>
          <a:p>
            <a:r>
              <a:rPr lang="en-US" altLang="zh-CN" dirty="0"/>
              <a:t>Present</a:t>
            </a:r>
            <a:r>
              <a:rPr lang="zh-CN" altLang="en-US" dirty="0"/>
              <a:t> </a:t>
            </a:r>
            <a:r>
              <a:rPr lang="en-US" altLang="zh-CN" dirty="0"/>
              <a:t>the</a:t>
            </a:r>
            <a:r>
              <a:rPr lang="zh-CN" altLang="en-US" dirty="0"/>
              <a:t> </a:t>
            </a:r>
            <a:r>
              <a:rPr lang="en-US" altLang="zh-CN" dirty="0"/>
              <a:t>logic</a:t>
            </a:r>
            <a:r>
              <a:rPr lang="zh-CN" altLang="en-US" dirty="0"/>
              <a:t> </a:t>
            </a:r>
            <a:r>
              <a:rPr lang="en-US" altLang="zh-CN" dirty="0"/>
              <a:t>behind</a:t>
            </a:r>
            <a:r>
              <a:rPr lang="zh-CN" altLang="en-US" dirty="0"/>
              <a:t> </a:t>
            </a:r>
            <a:r>
              <a:rPr lang="en-US" altLang="zh-CN" dirty="0"/>
              <a:t>and</a:t>
            </a:r>
            <a:r>
              <a:rPr lang="zh-CN" altLang="en-US" dirty="0"/>
              <a:t> </a:t>
            </a:r>
            <a:r>
              <a:rPr lang="en-US" altLang="zh-CN" dirty="0"/>
              <a:t>the</a:t>
            </a:r>
            <a:r>
              <a:rPr lang="zh-CN" altLang="en-US" dirty="0"/>
              <a:t> </a:t>
            </a:r>
            <a:r>
              <a:rPr lang="en-US" altLang="zh-CN" dirty="0"/>
              <a:t>situations</a:t>
            </a:r>
            <a:r>
              <a:rPr lang="zh-CN" altLang="en-US" dirty="0"/>
              <a:t> </a:t>
            </a:r>
            <a:r>
              <a:rPr lang="en-US" altLang="zh-CN" dirty="0"/>
              <a:t>of</a:t>
            </a:r>
            <a:r>
              <a:rPr lang="zh-CN" altLang="en-US" dirty="0"/>
              <a:t> </a:t>
            </a:r>
            <a:r>
              <a:rPr lang="en-US" altLang="zh-CN" dirty="0"/>
              <a:t>using</a:t>
            </a:r>
            <a:r>
              <a:rPr lang="zh-CN" altLang="en-US" dirty="0"/>
              <a:t> </a:t>
            </a:r>
            <a:r>
              <a:rPr lang="en-US" altLang="zh-CN" dirty="0"/>
              <a:t>certain</a:t>
            </a:r>
            <a:r>
              <a:rPr lang="zh-CN" altLang="en-US" dirty="0"/>
              <a:t> </a:t>
            </a:r>
            <a:r>
              <a:rPr lang="en-US" altLang="zh-CN" dirty="0"/>
              <a:t>ratios</a:t>
            </a:r>
          </a:p>
          <a:p>
            <a:r>
              <a:rPr lang="en-US" altLang="zh-CN" dirty="0"/>
              <a:t>Discuss</a:t>
            </a:r>
            <a:r>
              <a:rPr lang="zh-CN" altLang="en-US" dirty="0"/>
              <a:t> </a:t>
            </a:r>
            <a:r>
              <a:rPr lang="en-US" altLang="zh-CN" dirty="0"/>
              <a:t>the</a:t>
            </a:r>
            <a:r>
              <a:rPr lang="zh-CN" altLang="en-US" dirty="0"/>
              <a:t> </a:t>
            </a:r>
            <a:r>
              <a:rPr lang="en-US" altLang="zh-CN" dirty="0"/>
              <a:t>interchangeable</a:t>
            </a:r>
            <a:r>
              <a:rPr lang="zh-CN" altLang="en-US" dirty="0"/>
              <a:t> </a:t>
            </a:r>
            <a:r>
              <a:rPr lang="en-US" altLang="zh-CN" dirty="0"/>
              <a:t>relationships</a:t>
            </a:r>
            <a:r>
              <a:rPr lang="zh-CN" altLang="en-US" dirty="0"/>
              <a:t> </a:t>
            </a:r>
            <a:r>
              <a:rPr lang="en-US" altLang="zh-CN" dirty="0"/>
              <a:t>between</a:t>
            </a:r>
            <a:r>
              <a:rPr lang="zh-CN" altLang="en-US" dirty="0"/>
              <a:t> </a:t>
            </a:r>
            <a:r>
              <a:rPr lang="en-US" altLang="zh-CN" dirty="0"/>
              <a:t>ratios</a:t>
            </a:r>
            <a:endParaRPr lang="en-US" dirty="0"/>
          </a:p>
        </p:txBody>
      </p:sp>
      <p:sp>
        <p:nvSpPr>
          <p:cNvPr id="5" name="TextBox 4">
            <a:extLst>
              <a:ext uri="{FF2B5EF4-FFF2-40B4-BE49-F238E27FC236}">
                <a16:creationId xmlns:a16="http://schemas.microsoft.com/office/drawing/2014/main" id="{F65717C6-FFFB-A148-974E-A7F096798A57}"/>
              </a:ext>
            </a:extLst>
          </p:cNvPr>
          <p:cNvSpPr txBox="1"/>
          <p:nvPr/>
        </p:nvSpPr>
        <p:spPr>
          <a:xfrm>
            <a:off x="9540607" y="2015732"/>
            <a:ext cx="1326960" cy="646331"/>
          </a:xfrm>
          <a:prstGeom prst="rect">
            <a:avLst/>
          </a:prstGeom>
          <a:noFill/>
        </p:spPr>
        <p:txBody>
          <a:bodyPr wrap="square" rtlCol="0">
            <a:spAutoFit/>
          </a:bodyPr>
          <a:lstStyle/>
          <a:p>
            <a:r>
              <a:rPr lang="en-US" altLang="zh-CN" sz="3600" dirty="0">
                <a:solidFill>
                  <a:srgbClr val="CD0000"/>
                </a:solidFill>
                <a:latin typeface="Bauhaus 93" pitchFamily="82" charset="77"/>
              </a:rPr>
              <a:t>20</a:t>
            </a:r>
            <a:endParaRPr lang="en-US" sz="3600" dirty="0">
              <a:solidFill>
                <a:srgbClr val="CD0000"/>
              </a:solidFill>
              <a:latin typeface="Bauhaus 93" pitchFamily="82" charset="77"/>
            </a:endParaRPr>
          </a:p>
        </p:txBody>
      </p:sp>
      <p:pic>
        <p:nvPicPr>
          <p:cNvPr id="7" name="Picture 6">
            <a:extLst>
              <a:ext uri="{FF2B5EF4-FFF2-40B4-BE49-F238E27FC236}">
                <a16:creationId xmlns:a16="http://schemas.microsoft.com/office/drawing/2014/main" id="{4EC4A8AF-375C-3A47-BCD7-98BAA382E0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4855" y1="28369" x2="24855" y2="28369"/>
                        <a14:foregroundMark x1="58382" y1="65248" x2="58382" y2="65248"/>
                      </a14:backgroundRemoval>
                    </a14:imgEffect>
                  </a14:imgLayer>
                </a14:imgProps>
              </a:ext>
            </a:extLst>
          </a:blip>
          <a:stretch>
            <a:fillRect/>
          </a:stretch>
        </p:blipFill>
        <p:spPr>
          <a:xfrm>
            <a:off x="9935746" y="2006398"/>
            <a:ext cx="931821" cy="759461"/>
          </a:xfrm>
          <a:prstGeom prst="rect">
            <a:avLst/>
          </a:prstGeom>
        </p:spPr>
      </p:pic>
      <p:sp>
        <p:nvSpPr>
          <p:cNvPr id="8" name="TextBox 7">
            <a:extLst>
              <a:ext uri="{FF2B5EF4-FFF2-40B4-BE49-F238E27FC236}">
                <a16:creationId xmlns:a16="http://schemas.microsoft.com/office/drawing/2014/main" id="{E793E5B7-4CDC-C54F-B2C4-338415D2BCD8}"/>
              </a:ext>
            </a:extLst>
          </p:cNvPr>
          <p:cNvSpPr txBox="1"/>
          <p:nvPr/>
        </p:nvSpPr>
        <p:spPr>
          <a:xfrm>
            <a:off x="9272265" y="2754902"/>
            <a:ext cx="2295445" cy="646331"/>
          </a:xfrm>
          <a:prstGeom prst="rect">
            <a:avLst/>
          </a:prstGeom>
          <a:noFill/>
        </p:spPr>
        <p:txBody>
          <a:bodyPr wrap="square" rtlCol="0">
            <a:spAutoFit/>
          </a:bodyPr>
          <a:lstStyle/>
          <a:p>
            <a:r>
              <a:rPr lang="en-US" altLang="zh-CN" sz="3600" dirty="0">
                <a:solidFill>
                  <a:srgbClr val="CD0000"/>
                </a:solidFill>
                <a:latin typeface="Bauhaus 93" pitchFamily="82" charset="77"/>
              </a:rPr>
              <a:t>30</a:t>
            </a:r>
            <a:r>
              <a:rPr lang="zh-CN" altLang="en-US" sz="3600" dirty="0">
                <a:solidFill>
                  <a:srgbClr val="CD0000"/>
                </a:solidFill>
                <a:latin typeface="Bauhaus 93" pitchFamily="82" charset="77"/>
              </a:rPr>
              <a:t>     </a:t>
            </a:r>
            <a:r>
              <a:rPr lang="en-US" altLang="zh-CN" sz="3600" dirty="0">
                <a:solidFill>
                  <a:srgbClr val="CD0000"/>
                </a:solidFill>
                <a:latin typeface="Bauhaus 93" pitchFamily="82" charset="77"/>
              </a:rPr>
              <a:t>-</a:t>
            </a:r>
            <a:r>
              <a:rPr lang="zh-CN" altLang="en-US" sz="3600" dirty="0">
                <a:solidFill>
                  <a:srgbClr val="CD0000"/>
                </a:solidFill>
                <a:latin typeface="Bauhaus 93" pitchFamily="82" charset="77"/>
              </a:rPr>
              <a:t> </a:t>
            </a:r>
            <a:r>
              <a:rPr lang="en-US" altLang="zh-CN" sz="3600" dirty="0">
                <a:solidFill>
                  <a:srgbClr val="CD0000"/>
                </a:solidFill>
                <a:latin typeface="Bauhaus 93" pitchFamily="82" charset="77"/>
              </a:rPr>
              <a:t>50</a:t>
            </a:r>
            <a:endParaRPr lang="en-US" sz="3600" dirty="0">
              <a:solidFill>
                <a:srgbClr val="CD0000"/>
              </a:solidFill>
              <a:latin typeface="Bauhaus 93" pitchFamily="82" charset="77"/>
            </a:endParaRPr>
          </a:p>
        </p:txBody>
      </p:sp>
      <p:sp>
        <p:nvSpPr>
          <p:cNvPr id="9" name="TextBox 8">
            <a:extLst>
              <a:ext uri="{FF2B5EF4-FFF2-40B4-BE49-F238E27FC236}">
                <a16:creationId xmlns:a16="http://schemas.microsoft.com/office/drawing/2014/main" id="{6CFFC1AD-DE56-7347-AD4D-A5C33BFB26DE}"/>
              </a:ext>
            </a:extLst>
          </p:cNvPr>
          <p:cNvSpPr txBox="1"/>
          <p:nvPr/>
        </p:nvSpPr>
        <p:spPr>
          <a:xfrm>
            <a:off x="9029527" y="3341672"/>
            <a:ext cx="1326960" cy="646331"/>
          </a:xfrm>
          <a:prstGeom prst="rect">
            <a:avLst/>
          </a:prstGeom>
          <a:noFill/>
        </p:spPr>
        <p:txBody>
          <a:bodyPr wrap="square" rtlCol="0">
            <a:spAutoFit/>
          </a:bodyPr>
          <a:lstStyle/>
          <a:p>
            <a:r>
              <a:rPr lang="en-US" altLang="zh-CN" sz="3600" dirty="0">
                <a:solidFill>
                  <a:srgbClr val="CD0000"/>
                </a:solidFill>
                <a:latin typeface="Bauhaus 93" pitchFamily="82" charset="77"/>
              </a:rPr>
              <a:t>20</a:t>
            </a:r>
            <a:endParaRPr lang="en-US" sz="3600" dirty="0">
              <a:solidFill>
                <a:srgbClr val="CD0000"/>
              </a:solidFill>
              <a:latin typeface="Bauhaus 93" pitchFamily="82" charset="77"/>
            </a:endParaRPr>
          </a:p>
        </p:txBody>
      </p:sp>
      <p:sp>
        <p:nvSpPr>
          <p:cNvPr id="10" name="TextBox 9">
            <a:extLst>
              <a:ext uri="{FF2B5EF4-FFF2-40B4-BE49-F238E27FC236}">
                <a16:creationId xmlns:a16="http://schemas.microsoft.com/office/drawing/2014/main" id="{29FD1774-1DAD-F643-A67F-720294906CE9}"/>
              </a:ext>
            </a:extLst>
          </p:cNvPr>
          <p:cNvSpPr txBox="1"/>
          <p:nvPr/>
        </p:nvSpPr>
        <p:spPr>
          <a:xfrm>
            <a:off x="8766957" y="3893438"/>
            <a:ext cx="1326960" cy="646331"/>
          </a:xfrm>
          <a:prstGeom prst="rect">
            <a:avLst/>
          </a:prstGeom>
          <a:noFill/>
        </p:spPr>
        <p:txBody>
          <a:bodyPr wrap="square" rtlCol="0">
            <a:spAutoFit/>
          </a:bodyPr>
          <a:lstStyle/>
          <a:p>
            <a:r>
              <a:rPr lang="en-US" altLang="zh-CN" sz="3600" dirty="0">
                <a:solidFill>
                  <a:srgbClr val="CD0000"/>
                </a:solidFill>
                <a:latin typeface="Bauhaus 93" pitchFamily="82" charset="77"/>
              </a:rPr>
              <a:t>10</a:t>
            </a:r>
            <a:endParaRPr lang="en-US" sz="3600" dirty="0">
              <a:solidFill>
                <a:srgbClr val="CD0000"/>
              </a:solidFill>
              <a:latin typeface="Bauhaus 93" pitchFamily="82" charset="77"/>
            </a:endParaRPr>
          </a:p>
        </p:txBody>
      </p:sp>
      <p:pic>
        <p:nvPicPr>
          <p:cNvPr id="11" name="Picture 10">
            <a:extLst>
              <a:ext uri="{FF2B5EF4-FFF2-40B4-BE49-F238E27FC236}">
                <a16:creationId xmlns:a16="http://schemas.microsoft.com/office/drawing/2014/main" id="{072959A6-8C4E-8443-9F96-1D9E5BE952F3}"/>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10000" b="90000" l="10000" r="90000">
                        <a14:foregroundMark x1="24855" y1="28369" x2="24855" y2="28369"/>
                        <a14:foregroundMark x1="58382" y1="65248" x2="58382" y2="65248"/>
                      </a14:backgroundRemoval>
                    </a14:imgEffect>
                  </a14:imgLayer>
                </a14:imgProps>
              </a:ext>
            </a:extLst>
          </a:blip>
          <a:stretch>
            <a:fillRect/>
          </a:stretch>
        </p:blipFill>
        <p:spPr>
          <a:xfrm>
            <a:off x="9658486" y="2720659"/>
            <a:ext cx="931821" cy="759461"/>
          </a:xfrm>
          <a:prstGeom prst="rect">
            <a:avLst/>
          </a:prstGeom>
        </p:spPr>
      </p:pic>
      <p:pic>
        <p:nvPicPr>
          <p:cNvPr id="12" name="Picture 11">
            <a:extLst>
              <a:ext uri="{FF2B5EF4-FFF2-40B4-BE49-F238E27FC236}">
                <a16:creationId xmlns:a16="http://schemas.microsoft.com/office/drawing/2014/main" id="{85E52FA3-BEB0-D74B-B3B1-B0D1D9B8B46A}"/>
              </a:ext>
            </a:extLst>
          </p:cNvPr>
          <p:cNvPicPr>
            <a:picLocks noChangeAspect="1"/>
          </p:cNvPicPr>
          <p:nvPr/>
        </p:nvPicPr>
        <p:blipFill>
          <a:blip r:embed="rId2">
            <a:extLst>
              <a:ext uri="{BEBA8EAE-BF5A-486C-A8C5-ECC9F3942E4B}">
                <a14:imgProps xmlns:a14="http://schemas.microsoft.com/office/drawing/2010/main">
                  <a14:imgLayer r:embed="rId5">
                    <a14:imgEffect>
                      <a14:backgroundRemoval t="10000" b="90000" l="10000" r="90000">
                        <a14:foregroundMark x1="24855" y1="28369" x2="24855" y2="28369"/>
                        <a14:foregroundMark x1="58382" y1="65248" x2="58382" y2="65248"/>
                      </a14:backgroundRemoval>
                    </a14:imgEffect>
                  </a14:imgLayer>
                </a14:imgProps>
              </a:ext>
            </a:extLst>
          </a:blip>
          <a:stretch>
            <a:fillRect/>
          </a:stretch>
        </p:blipFill>
        <p:spPr>
          <a:xfrm>
            <a:off x="9405096" y="3304551"/>
            <a:ext cx="931821" cy="759461"/>
          </a:xfrm>
          <a:prstGeom prst="rect">
            <a:avLst/>
          </a:prstGeom>
        </p:spPr>
      </p:pic>
      <p:pic>
        <p:nvPicPr>
          <p:cNvPr id="13" name="Picture 12">
            <a:extLst>
              <a:ext uri="{FF2B5EF4-FFF2-40B4-BE49-F238E27FC236}">
                <a16:creationId xmlns:a16="http://schemas.microsoft.com/office/drawing/2014/main" id="{4F8BB031-CEEB-2A44-AEAD-1D24F88041B6}"/>
              </a:ext>
            </a:extLst>
          </p:cNvPr>
          <p:cNvPicPr>
            <a:picLocks noChangeAspect="1"/>
          </p:cNvPicPr>
          <p:nvPr/>
        </p:nvPicPr>
        <p:blipFill>
          <a:blip r:embed="rId2">
            <a:extLst>
              <a:ext uri="{BEBA8EAE-BF5A-486C-A8C5-ECC9F3942E4B}">
                <a14:imgProps xmlns:a14="http://schemas.microsoft.com/office/drawing/2010/main">
                  <a14:imgLayer r:embed="rId6">
                    <a14:imgEffect>
                      <a14:backgroundRemoval t="10000" b="90000" l="10000" r="90000">
                        <a14:foregroundMark x1="24855" y1="28369" x2="24855" y2="28369"/>
                        <a14:foregroundMark x1="58382" y1="65248" x2="58382" y2="65248"/>
                      </a14:backgroundRemoval>
                    </a14:imgEffect>
                  </a14:imgLayer>
                </a14:imgProps>
              </a:ext>
            </a:extLst>
          </a:blip>
          <a:stretch>
            <a:fillRect/>
          </a:stretch>
        </p:blipFill>
        <p:spPr>
          <a:xfrm>
            <a:off x="9182920" y="3875594"/>
            <a:ext cx="931821" cy="759461"/>
          </a:xfrm>
          <a:prstGeom prst="rect">
            <a:avLst/>
          </a:prstGeom>
        </p:spPr>
      </p:pic>
      <p:pic>
        <p:nvPicPr>
          <p:cNvPr id="14" name="Picture 13">
            <a:extLst>
              <a:ext uri="{FF2B5EF4-FFF2-40B4-BE49-F238E27FC236}">
                <a16:creationId xmlns:a16="http://schemas.microsoft.com/office/drawing/2014/main" id="{91AC9A7B-BAC5-4A47-A454-7CD492F89D0A}"/>
              </a:ext>
            </a:extLst>
          </p:cNvPr>
          <p:cNvPicPr>
            <a:picLocks noChangeAspect="1"/>
          </p:cNvPicPr>
          <p:nvPr/>
        </p:nvPicPr>
        <p:blipFill>
          <a:blip r:embed="rId2">
            <a:extLst>
              <a:ext uri="{BEBA8EAE-BF5A-486C-A8C5-ECC9F3942E4B}">
                <a14:imgProps xmlns:a14="http://schemas.microsoft.com/office/drawing/2010/main">
                  <a14:imgLayer r:embed="rId7">
                    <a14:imgEffect>
                      <a14:backgroundRemoval t="10000" b="90000" l="10000" r="90000">
                        <a14:foregroundMark x1="24855" y1="28369" x2="24855" y2="28369"/>
                        <a14:foregroundMark x1="58382" y1="65248" x2="58382" y2="65248"/>
                      </a14:backgroundRemoval>
                    </a14:imgEffect>
                  </a14:imgLayer>
                </a14:imgProps>
              </a:ext>
            </a:extLst>
          </a:blip>
          <a:stretch>
            <a:fillRect/>
          </a:stretch>
        </p:blipFill>
        <p:spPr>
          <a:xfrm>
            <a:off x="10967657" y="2729839"/>
            <a:ext cx="931821" cy="759461"/>
          </a:xfrm>
          <a:prstGeom prst="rect">
            <a:avLst/>
          </a:prstGeom>
        </p:spPr>
      </p:pic>
    </p:spTree>
    <p:extLst>
      <p:ext uri="{BB962C8B-B14F-4D97-AF65-F5344CB8AC3E}">
        <p14:creationId xmlns:p14="http://schemas.microsoft.com/office/powerpoint/2010/main" val="202271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51CE-D9FE-054C-922D-C165AA49DD54}"/>
              </a:ext>
            </a:extLst>
          </p:cNvPr>
          <p:cNvSpPr>
            <a:spLocks noGrp="1"/>
          </p:cNvSpPr>
          <p:nvPr>
            <p:ph type="title"/>
          </p:nvPr>
        </p:nvSpPr>
        <p:spPr/>
        <p:txBody>
          <a:bodyPr/>
          <a:lstStyle/>
          <a:p>
            <a:r>
              <a:rPr lang="en-US" altLang="zh-CN" dirty="0"/>
              <a:t>Definition</a:t>
            </a:r>
            <a:r>
              <a:rPr lang="zh-CN" altLang="en-US" dirty="0"/>
              <a:t> </a:t>
            </a:r>
            <a:r>
              <a:rPr lang="en-US" altLang="zh-CN" dirty="0"/>
              <a:t>of</a:t>
            </a:r>
            <a:r>
              <a:rPr lang="zh-CN" altLang="en-US" dirty="0"/>
              <a:t> </a:t>
            </a:r>
            <a:r>
              <a:rPr lang="en-US" altLang="zh-CN" dirty="0"/>
              <a:t>ratio</a:t>
            </a:r>
            <a:r>
              <a:rPr lang="zh-CN" altLang="en-US" dirty="0"/>
              <a:t> </a:t>
            </a:r>
            <a:r>
              <a:rPr lang="en-US" altLang="zh-CN" dirty="0"/>
              <a:t>analysis:</a:t>
            </a:r>
            <a:endParaRPr lang="en-US" dirty="0"/>
          </a:p>
        </p:txBody>
      </p:sp>
      <p:sp>
        <p:nvSpPr>
          <p:cNvPr id="3" name="Content Placeholder 2">
            <a:extLst>
              <a:ext uri="{FF2B5EF4-FFF2-40B4-BE49-F238E27FC236}">
                <a16:creationId xmlns:a16="http://schemas.microsoft.com/office/drawing/2014/main" id="{FC3C45CD-FD05-AB4C-9A20-81FD311F4ED2}"/>
              </a:ext>
            </a:extLst>
          </p:cNvPr>
          <p:cNvSpPr>
            <a:spLocks noGrp="1"/>
          </p:cNvSpPr>
          <p:nvPr>
            <p:ph idx="1"/>
          </p:nvPr>
        </p:nvSpPr>
        <p:spPr/>
        <p:txBody>
          <a:bodyPr/>
          <a:lstStyle/>
          <a:p>
            <a:r>
              <a:rPr lang="en-US" altLang="zh-CN" dirty="0"/>
              <a:t>Ratio</a:t>
            </a:r>
            <a:r>
              <a:rPr lang="zh-CN" altLang="en-US" dirty="0"/>
              <a:t> </a:t>
            </a:r>
            <a:r>
              <a:rPr lang="en-US" altLang="zh-CN" dirty="0"/>
              <a:t>analysis</a:t>
            </a:r>
            <a:r>
              <a:rPr lang="zh-CN" altLang="en-US" dirty="0"/>
              <a:t> </a:t>
            </a:r>
            <a:r>
              <a:rPr lang="en-US" dirty="0"/>
              <a:t>compares ratios for individual firms against benchmarks from comparable firms to get a sense of what is “normal” and ‘abnormal”</a:t>
            </a:r>
          </a:p>
          <a:p>
            <a:endParaRPr lang="en-US" dirty="0"/>
          </a:p>
        </p:txBody>
      </p:sp>
      <p:cxnSp>
        <p:nvCxnSpPr>
          <p:cNvPr id="5" name="Straight Connector 4">
            <a:extLst>
              <a:ext uri="{FF2B5EF4-FFF2-40B4-BE49-F238E27FC236}">
                <a16:creationId xmlns:a16="http://schemas.microsoft.com/office/drawing/2014/main" id="{CCA1F44C-8CE3-1F49-8855-19CF3B362AFC}"/>
              </a:ext>
            </a:extLst>
          </p:cNvPr>
          <p:cNvCxnSpPr/>
          <p:nvPr/>
        </p:nvCxnSpPr>
        <p:spPr>
          <a:xfrm>
            <a:off x="2908453" y="3360145"/>
            <a:ext cx="5310130" cy="0"/>
          </a:xfrm>
          <a:prstGeom prst="line">
            <a:avLst/>
          </a:prstGeom>
          <a:ln w="28575">
            <a:solidFill>
              <a:srgbClr val="CD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1DC45E-D64B-1B49-B2FF-B389D20CBA03}"/>
              </a:ext>
            </a:extLst>
          </p:cNvPr>
          <p:cNvCxnSpPr/>
          <p:nvPr/>
        </p:nvCxnSpPr>
        <p:spPr>
          <a:xfrm>
            <a:off x="2908453" y="3942203"/>
            <a:ext cx="5310130" cy="0"/>
          </a:xfrm>
          <a:prstGeom prst="line">
            <a:avLst/>
          </a:prstGeom>
          <a:ln w="28575">
            <a:solidFill>
              <a:srgbClr val="CD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E4FEB5-E220-8D4E-BC71-B51FD4965569}"/>
              </a:ext>
            </a:extLst>
          </p:cNvPr>
          <p:cNvCxnSpPr/>
          <p:nvPr/>
        </p:nvCxnSpPr>
        <p:spPr>
          <a:xfrm>
            <a:off x="2908453" y="4513244"/>
            <a:ext cx="5310130" cy="0"/>
          </a:xfrm>
          <a:prstGeom prst="line">
            <a:avLst/>
          </a:prstGeom>
          <a:ln w="28575">
            <a:solidFill>
              <a:srgbClr val="CD0000"/>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3285B6-F57E-B243-882E-1795BB1E290C}"/>
              </a:ext>
            </a:extLst>
          </p:cNvPr>
          <p:cNvSpPr txBox="1"/>
          <p:nvPr/>
        </p:nvSpPr>
        <p:spPr>
          <a:xfrm>
            <a:off x="8438920" y="3205908"/>
            <a:ext cx="1619480" cy="1477328"/>
          </a:xfrm>
          <a:prstGeom prst="rect">
            <a:avLst/>
          </a:prstGeom>
          <a:noFill/>
        </p:spPr>
        <p:txBody>
          <a:bodyPr wrap="square" rtlCol="0">
            <a:spAutoFit/>
          </a:bodyPr>
          <a:lstStyle/>
          <a:p>
            <a:r>
              <a:rPr lang="en-US" altLang="zh-CN" dirty="0"/>
              <a:t>90th</a:t>
            </a:r>
            <a:r>
              <a:rPr lang="zh-CN" altLang="en-US" dirty="0"/>
              <a:t> </a:t>
            </a:r>
            <a:r>
              <a:rPr lang="en-US" altLang="zh-CN" dirty="0"/>
              <a:t>percentile</a:t>
            </a:r>
          </a:p>
          <a:p>
            <a:endParaRPr lang="en-US" altLang="zh-CN" dirty="0"/>
          </a:p>
          <a:p>
            <a:r>
              <a:rPr lang="en-US" altLang="zh-CN" dirty="0"/>
              <a:t>median</a:t>
            </a:r>
            <a:endParaRPr lang="en-US" dirty="0"/>
          </a:p>
          <a:p>
            <a:endParaRPr lang="en-US" altLang="zh-CN" dirty="0"/>
          </a:p>
          <a:p>
            <a:r>
              <a:rPr lang="en-US" altLang="zh-CN" dirty="0"/>
              <a:t>10th</a:t>
            </a:r>
            <a:r>
              <a:rPr lang="zh-CN" altLang="en-US" dirty="0"/>
              <a:t> </a:t>
            </a:r>
            <a:r>
              <a:rPr lang="en-US" altLang="zh-CN" dirty="0"/>
              <a:t>percentile</a:t>
            </a:r>
            <a:r>
              <a:rPr lang="zh-CN" altLang="en-US" dirty="0"/>
              <a:t>  </a:t>
            </a:r>
            <a:endParaRPr lang="en-US" dirty="0"/>
          </a:p>
        </p:txBody>
      </p:sp>
    </p:spTree>
    <p:extLst>
      <p:ext uri="{BB962C8B-B14F-4D97-AF65-F5344CB8AC3E}">
        <p14:creationId xmlns:p14="http://schemas.microsoft.com/office/powerpoint/2010/main" val="18638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EDE4-98C2-3744-B164-9156090E5CC2}"/>
              </a:ext>
            </a:extLst>
          </p:cNvPr>
          <p:cNvSpPr>
            <a:spLocks noGrp="1"/>
          </p:cNvSpPr>
          <p:nvPr>
            <p:ph type="title"/>
          </p:nvPr>
        </p:nvSpPr>
        <p:spPr/>
        <p:txBody>
          <a:bodyPr/>
          <a:lstStyle/>
          <a:p>
            <a:r>
              <a:rPr lang="en-US" altLang="zh-CN" dirty="0"/>
              <a:t>Definition</a:t>
            </a:r>
            <a:r>
              <a:rPr lang="zh-CN" altLang="en-US" dirty="0"/>
              <a:t> </a:t>
            </a:r>
            <a:r>
              <a:rPr lang="en-US" altLang="zh-CN" dirty="0"/>
              <a:t>of</a:t>
            </a:r>
            <a:r>
              <a:rPr lang="zh-CN" altLang="en-US" dirty="0"/>
              <a:t> </a:t>
            </a:r>
            <a:r>
              <a:rPr lang="en-US" altLang="zh-CN" dirty="0"/>
              <a:t>Residual</a:t>
            </a:r>
            <a:r>
              <a:rPr lang="zh-CN" altLang="en-US" dirty="0"/>
              <a:t> </a:t>
            </a:r>
            <a:r>
              <a:rPr lang="en-US" altLang="zh-CN" dirty="0"/>
              <a:t>earning</a:t>
            </a:r>
            <a:r>
              <a:rPr lang="zh-CN" altLang="en-US" dirty="0"/>
              <a:t> </a:t>
            </a:r>
            <a:r>
              <a:rPr lang="en-US" altLang="zh-CN" dirty="0"/>
              <a:t>model</a:t>
            </a:r>
            <a:endParaRPr lang="en-US" dirty="0"/>
          </a:p>
        </p:txBody>
      </p:sp>
      <p:sp>
        <p:nvSpPr>
          <p:cNvPr id="3" name="Content Placeholder 2">
            <a:extLst>
              <a:ext uri="{FF2B5EF4-FFF2-40B4-BE49-F238E27FC236}">
                <a16:creationId xmlns:a16="http://schemas.microsoft.com/office/drawing/2014/main" id="{8B94947D-C34A-1745-A99D-AB6B43D031D6}"/>
              </a:ext>
            </a:extLst>
          </p:cNvPr>
          <p:cNvSpPr>
            <a:spLocks noGrp="1"/>
          </p:cNvSpPr>
          <p:nvPr>
            <p:ph idx="1"/>
          </p:nvPr>
        </p:nvSpPr>
        <p:spPr/>
        <p:txBody>
          <a:bodyPr>
            <a:normAutofit/>
          </a:bodyPr>
          <a:lstStyle/>
          <a:p>
            <a:r>
              <a:rPr lang="en-US" altLang="zh-CN" sz="2400" dirty="0"/>
              <a:t>Residual</a:t>
            </a:r>
            <a:r>
              <a:rPr lang="zh-CN" altLang="en-US" sz="2400" dirty="0"/>
              <a:t> </a:t>
            </a:r>
            <a:r>
              <a:rPr lang="en-US" altLang="zh-CN" sz="2400" dirty="0"/>
              <a:t>earning</a:t>
            </a:r>
            <a:r>
              <a:rPr lang="zh-CN" altLang="en-US" sz="2400" dirty="0"/>
              <a:t> </a:t>
            </a:r>
            <a:r>
              <a:rPr lang="en-US" altLang="zh-CN" sz="2400" dirty="0"/>
              <a:t>model</a:t>
            </a:r>
            <a:r>
              <a:rPr lang="zh-CN" altLang="en-US" sz="2400" dirty="0"/>
              <a:t> </a:t>
            </a:r>
            <a:r>
              <a:rPr lang="en-US" sz="2400" dirty="0"/>
              <a:t>is an approach to</a:t>
            </a:r>
            <a:r>
              <a:rPr lang="zh-CN" altLang="en-US" sz="2400" dirty="0"/>
              <a:t> </a:t>
            </a:r>
            <a:r>
              <a:rPr lang="en-US" altLang="zh-CN" sz="2400" dirty="0"/>
              <a:t>equity</a:t>
            </a:r>
            <a:r>
              <a:rPr lang="zh-CN" altLang="en-US" sz="2400" dirty="0"/>
              <a:t> </a:t>
            </a:r>
            <a:r>
              <a:rPr lang="en-US" altLang="zh-CN" sz="2400" dirty="0"/>
              <a:t>valuation</a:t>
            </a:r>
            <a:r>
              <a:rPr lang="en-US" sz="2400" dirty="0"/>
              <a:t>. Here, “residual” means in excess of any </a:t>
            </a:r>
            <a:r>
              <a:rPr lang="en-US" altLang="zh-CN" sz="2400" dirty="0"/>
              <a:t>opportunity</a:t>
            </a:r>
            <a:r>
              <a:rPr lang="zh-CN" altLang="en-US" sz="2400" dirty="0"/>
              <a:t> </a:t>
            </a:r>
            <a:r>
              <a:rPr lang="en-US" altLang="zh-CN" sz="2400" dirty="0"/>
              <a:t>cost</a:t>
            </a:r>
            <a:r>
              <a:rPr lang="en-US" sz="2400" dirty="0"/>
              <a:t> measured relative to the book value of </a:t>
            </a:r>
            <a:r>
              <a:rPr lang="en-US" altLang="zh-CN" sz="2400" dirty="0"/>
              <a:t>shareholder’s</a:t>
            </a:r>
            <a:r>
              <a:rPr lang="zh-CN" altLang="en-US" sz="2400" dirty="0"/>
              <a:t> </a:t>
            </a:r>
            <a:r>
              <a:rPr lang="en-US" altLang="zh-CN" sz="2400" dirty="0"/>
              <a:t>equity.</a:t>
            </a:r>
            <a:endParaRPr lang="en-US" sz="2400" dirty="0"/>
          </a:p>
          <a:p>
            <a:r>
              <a:rPr lang="en-US" sz="2400" dirty="0"/>
              <a:t>Equity value = </a:t>
            </a:r>
            <a:r>
              <a:rPr lang="en-US" altLang="zh-CN" sz="2400" dirty="0"/>
              <a:t>Current</a:t>
            </a:r>
            <a:r>
              <a:rPr lang="zh-CN" altLang="en-US" sz="2400" dirty="0"/>
              <a:t> </a:t>
            </a:r>
            <a:r>
              <a:rPr lang="en-US" altLang="zh-CN" sz="2400" dirty="0"/>
              <a:t>book</a:t>
            </a:r>
            <a:r>
              <a:rPr lang="zh-CN" altLang="en-US" sz="2400" dirty="0"/>
              <a:t> </a:t>
            </a:r>
            <a:r>
              <a:rPr lang="en-US" altLang="zh-CN" sz="2400" dirty="0"/>
              <a:t>value</a:t>
            </a:r>
            <a:r>
              <a:rPr lang="zh-CN" altLang="en-US" sz="2400" dirty="0"/>
              <a:t> </a:t>
            </a:r>
            <a:r>
              <a:rPr lang="en-US" altLang="zh-CN" sz="2400" dirty="0"/>
              <a:t>+</a:t>
            </a:r>
            <a:r>
              <a:rPr lang="zh-CN" altLang="en-US" sz="2400" dirty="0"/>
              <a:t> </a:t>
            </a:r>
            <a:r>
              <a:rPr lang="en-US" sz="2400" dirty="0"/>
              <a:t>discounted forecasted residual income</a:t>
            </a:r>
          </a:p>
          <a:p>
            <a:r>
              <a:rPr lang="en-US" sz="2400" dirty="0"/>
              <a:t>Residual income = income – required return </a:t>
            </a:r>
            <a:r>
              <a:rPr lang="en-US" altLang="zh-CN" sz="2400" dirty="0"/>
              <a:t>to</a:t>
            </a:r>
            <a:r>
              <a:rPr lang="en-US" sz="2400" dirty="0"/>
              <a:t> </a:t>
            </a:r>
            <a:r>
              <a:rPr lang="en-US" altLang="zh-CN" sz="2400" dirty="0"/>
              <a:t>the</a:t>
            </a:r>
            <a:r>
              <a:rPr lang="zh-CN" altLang="en-US" sz="2400" dirty="0"/>
              <a:t> </a:t>
            </a:r>
            <a:r>
              <a:rPr lang="en-US" altLang="zh-CN" sz="2400" dirty="0"/>
              <a:t>debt</a:t>
            </a:r>
            <a:r>
              <a:rPr lang="zh-CN" altLang="en-US" sz="2400" dirty="0"/>
              <a:t> </a:t>
            </a:r>
            <a:r>
              <a:rPr lang="en-US" altLang="zh-CN" sz="2400" dirty="0"/>
              <a:t>holders</a:t>
            </a:r>
            <a:endParaRPr lang="en-US" sz="2400" dirty="0"/>
          </a:p>
          <a:p>
            <a:r>
              <a:rPr lang="en-US" sz="2400" dirty="0"/>
              <a:t>In residual income valuation, forecasted income must be </a:t>
            </a:r>
            <a:r>
              <a:rPr lang="en-US" sz="2400" b="1" dirty="0"/>
              <a:t>comprehensive income</a:t>
            </a:r>
            <a:r>
              <a:rPr lang="en-US" sz="2400" dirty="0"/>
              <a:t>, other-wise value is omitted</a:t>
            </a:r>
            <a:r>
              <a:rPr lang="en-US" altLang="zh-CN" sz="2400" dirty="0"/>
              <a:t>.</a:t>
            </a:r>
            <a:endParaRPr lang="en-US" sz="2400" dirty="0"/>
          </a:p>
        </p:txBody>
      </p:sp>
    </p:spTree>
    <p:extLst>
      <p:ext uri="{BB962C8B-B14F-4D97-AF65-F5344CB8AC3E}">
        <p14:creationId xmlns:p14="http://schemas.microsoft.com/office/powerpoint/2010/main" val="146434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0629-C428-8D40-B91B-339DCF6AD5E2}"/>
              </a:ext>
            </a:extLst>
          </p:cNvPr>
          <p:cNvSpPr>
            <a:spLocks noGrp="1"/>
          </p:cNvSpPr>
          <p:nvPr>
            <p:ph type="title"/>
          </p:nvPr>
        </p:nvSpPr>
        <p:spPr/>
        <p:txBody>
          <a:bodyPr/>
          <a:lstStyle/>
          <a:p>
            <a:r>
              <a:rPr lang="en-US" altLang="zh-CN" dirty="0"/>
              <a:t>Conditions:</a:t>
            </a:r>
            <a:endParaRPr lang="en-US" dirty="0"/>
          </a:p>
        </p:txBody>
      </p:sp>
      <p:sp>
        <p:nvSpPr>
          <p:cNvPr id="3" name="Content Placeholder 2">
            <a:extLst>
              <a:ext uri="{FF2B5EF4-FFF2-40B4-BE49-F238E27FC236}">
                <a16:creationId xmlns:a16="http://schemas.microsoft.com/office/drawing/2014/main" id="{AEEC4BAA-CF11-BE47-B7E1-D0D2F330025E}"/>
              </a:ext>
            </a:extLst>
          </p:cNvPr>
          <p:cNvSpPr>
            <a:spLocks noGrp="1"/>
          </p:cNvSpPr>
          <p:nvPr>
            <p:ph idx="1"/>
          </p:nvPr>
        </p:nvSpPr>
        <p:spPr/>
        <p:txBody>
          <a:bodyPr>
            <a:normAutofit/>
          </a:bodyPr>
          <a:lstStyle/>
          <a:p>
            <a:r>
              <a:rPr lang="en-US" altLang="zh-CN" dirty="0"/>
              <a:t>C</a:t>
            </a:r>
            <a:r>
              <a:rPr lang="en-US" dirty="0"/>
              <a:t>omprehensive income is the sum of </a:t>
            </a:r>
            <a:r>
              <a:rPr lang="en-US" altLang="zh-CN" dirty="0"/>
              <a:t>net</a:t>
            </a:r>
            <a:r>
              <a:rPr lang="zh-CN" altLang="en-US" dirty="0"/>
              <a:t> </a:t>
            </a:r>
            <a:r>
              <a:rPr lang="en-US" altLang="zh-CN" dirty="0"/>
              <a:t>income</a:t>
            </a:r>
            <a:r>
              <a:rPr lang="en-US" dirty="0"/>
              <a:t> and other items that must bypass the </a:t>
            </a:r>
            <a:r>
              <a:rPr lang="en-US" altLang="zh-CN" dirty="0"/>
              <a:t>income</a:t>
            </a:r>
            <a:r>
              <a:rPr lang="zh-CN" altLang="en-US" dirty="0"/>
              <a:t> </a:t>
            </a:r>
            <a:r>
              <a:rPr lang="en-US" altLang="zh-CN" dirty="0"/>
              <a:t>statement</a:t>
            </a:r>
            <a:r>
              <a:rPr lang="en-US" dirty="0"/>
              <a:t> because they have not been </a:t>
            </a:r>
            <a:r>
              <a:rPr lang="en-US" altLang="zh-CN" dirty="0"/>
              <a:t>realized</a:t>
            </a:r>
            <a:r>
              <a:rPr lang="zh-CN" altLang="en-US" dirty="0"/>
              <a:t> </a:t>
            </a:r>
            <a:r>
              <a:rPr lang="en-US" altLang="zh-CN" dirty="0"/>
              <a:t>(</a:t>
            </a:r>
            <a:r>
              <a:rPr lang="en-US" altLang="zh-CN" dirty="0" err="1"/>
              <a:t>eg.</a:t>
            </a:r>
            <a:r>
              <a:rPr lang="zh-CN" altLang="en-US" dirty="0"/>
              <a:t> </a:t>
            </a:r>
            <a:r>
              <a:rPr lang="en-US" altLang="zh-CN" dirty="0"/>
              <a:t>unrealized</a:t>
            </a:r>
            <a:r>
              <a:rPr lang="zh-CN" altLang="en-US" dirty="0"/>
              <a:t> </a:t>
            </a:r>
            <a:r>
              <a:rPr lang="en-US" altLang="zh-CN" dirty="0"/>
              <a:t>gain/loss</a:t>
            </a:r>
            <a:r>
              <a:rPr lang="zh-CN" altLang="en-US" dirty="0"/>
              <a:t> </a:t>
            </a:r>
            <a:r>
              <a:rPr lang="en-US" altLang="zh-CN" dirty="0"/>
              <a:t>from</a:t>
            </a:r>
            <a:r>
              <a:rPr lang="zh-CN" altLang="en-US" dirty="0"/>
              <a:t> </a:t>
            </a:r>
            <a:r>
              <a:rPr lang="en-US" altLang="zh-CN" dirty="0"/>
              <a:t>available</a:t>
            </a:r>
            <a:r>
              <a:rPr lang="zh-CN" altLang="en-US" dirty="0"/>
              <a:t> </a:t>
            </a:r>
            <a:r>
              <a:rPr lang="en-US" altLang="zh-CN" dirty="0"/>
              <a:t>for</a:t>
            </a:r>
            <a:r>
              <a:rPr lang="zh-CN" altLang="en-US" dirty="0"/>
              <a:t> </a:t>
            </a:r>
            <a:r>
              <a:rPr lang="en-US" altLang="zh-CN" dirty="0"/>
              <a:t>sales</a:t>
            </a:r>
            <a:r>
              <a:rPr lang="zh-CN" altLang="en-US" dirty="0"/>
              <a:t> </a:t>
            </a:r>
            <a:r>
              <a:rPr lang="en-US" altLang="zh-CN" dirty="0"/>
              <a:t>securities)</a:t>
            </a:r>
            <a:endParaRPr lang="en-US" dirty="0"/>
          </a:p>
          <a:p>
            <a:r>
              <a:rPr lang="en-US" altLang="zh-CN" dirty="0"/>
              <a:t>S</a:t>
            </a:r>
            <a:r>
              <a:rPr lang="en-US" dirty="0"/>
              <a:t>eparate the present and forecast income (transitory and permanent)</a:t>
            </a:r>
          </a:p>
          <a:p>
            <a:pPr lvl="0"/>
            <a:r>
              <a:rPr lang="en-US" altLang="zh-CN" dirty="0"/>
              <a:t>S</a:t>
            </a:r>
            <a:r>
              <a:rPr lang="en-US" dirty="0"/>
              <a:t>eparate operating and financing items (M</a:t>
            </a:r>
            <a:r>
              <a:rPr lang="en-US" altLang="zh-CN" dirty="0"/>
              <a:t>&amp;</a:t>
            </a:r>
            <a:r>
              <a:rPr lang="en-US" dirty="0"/>
              <a:t>M</a:t>
            </a:r>
            <a:r>
              <a:rPr lang="zh-CN" altLang="en-US" dirty="0"/>
              <a:t> </a:t>
            </a:r>
            <a:r>
              <a:rPr lang="en-US" altLang="zh-CN" dirty="0"/>
              <a:t>theorem</a:t>
            </a:r>
            <a:r>
              <a:rPr lang="en-US" dirty="0"/>
              <a:t>)</a:t>
            </a:r>
          </a:p>
          <a:p>
            <a:pPr lvl="1"/>
            <a:r>
              <a:rPr lang="en-US" altLang="zh-CN" dirty="0"/>
              <a:t>f</a:t>
            </a:r>
            <a:r>
              <a:rPr lang="en-US" dirty="0"/>
              <a:t>inancing </a:t>
            </a:r>
            <a:r>
              <a:rPr lang="en-US" altLang="zh-CN" dirty="0"/>
              <a:t>activities</a:t>
            </a:r>
            <a:r>
              <a:rPr lang="en-US" dirty="0"/>
              <a:t> </a:t>
            </a:r>
            <a:r>
              <a:rPr lang="en-US" altLang="zh-CN" dirty="0"/>
              <a:t>generate</a:t>
            </a:r>
            <a:r>
              <a:rPr lang="en-US" dirty="0"/>
              <a:t> zero NPV besides tax effect</a:t>
            </a:r>
          </a:p>
          <a:p>
            <a:pPr lvl="1"/>
            <a:r>
              <a:rPr lang="en-US" dirty="0"/>
              <a:t>financing items are reflected in market value in B</a:t>
            </a:r>
            <a:r>
              <a:rPr lang="en-US" altLang="zh-CN" dirty="0"/>
              <a:t>alance</a:t>
            </a:r>
            <a:r>
              <a:rPr lang="zh-CN" altLang="en-US" dirty="0"/>
              <a:t> </a:t>
            </a:r>
            <a:r>
              <a:rPr lang="en-US" altLang="zh-CN" dirty="0"/>
              <a:t>sheet</a:t>
            </a:r>
            <a:endParaRPr lang="en-US" dirty="0"/>
          </a:p>
          <a:p>
            <a:pPr lvl="1"/>
            <a:r>
              <a:rPr lang="en-US" altLang="zh-CN" dirty="0"/>
              <a:t>o</a:t>
            </a:r>
            <a:r>
              <a:rPr lang="en-US" dirty="0"/>
              <a:t>perating items are not mark-to-market so </a:t>
            </a:r>
            <a:r>
              <a:rPr lang="en-US" altLang="zh-CN" dirty="0"/>
              <a:t>they</a:t>
            </a:r>
            <a:r>
              <a:rPr lang="zh-CN" altLang="en-US" dirty="0"/>
              <a:t> </a:t>
            </a:r>
            <a:r>
              <a:rPr lang="en-US" dirty="0"/>
              <a:t>need to be analyzed</a:t>
            </a:r>
          </a:p>
          <a:p>
            <a:pPr lvl="0"/>
            <a:r>
              <a:rPr lang="en-US" altLang="zh-CN" dirty="0"/>
              <a:t>O</a:t>
            </a:r>
            <a:r>
              <a:rPr lang="en-US" dirty="0"/>
              <a:t>nly focus on the profitability and leverage from operating side</a:t>
            </a:r>
          </a:p>
        </p:txBody>
      </p:sp>
    </p:spTree>
    <p:extLst>
      <p:ext uri="{BB962C8B-B14F-4D97-AF65-F5344CB8AC3E}">
        <p14:creationId xmlns:p14="http://schemas.microsoft.com/office/powerpoint/2010/main" val="1238159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{C12794F2-EF33-1848-AEAF-0E7D99482BE1}tf10001070</Template>
  <TotalTime>455</TotalTime>
  <Words>1843</Words>
  <Application>Microsoft Macintosh PowerPoint</Application>
  <PresentationFormat>Widescreen</PresentationFormat>
  <Paragraphs>212</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方正姚体</vt:lpstr>
      <vt:lpstr>Bauhaus 93</vt:lpstr>
      <vt:lpstr>Calibri</vt:lpstr>
      <vt:lpstr>Rockwell</vt:lpstr>
      <vt:lpstr>Rockwell Condensed</vt:lpstr>
      <vt:lpstr>Rockwell Extra Bold</vt:lpstr>
      <vt:lpstr>Wingdings</vt:lpstr>
      <vt:lpstr>Wood Type</vt:lpstr>
      <vt:lpstr>Ratio analysis and equity  valuation: From Research to practice</vt:lpstr>
      <vt:lpstr>Fundamental analysis:</vt:lpstr>
      <vt:lpstr>What this paper can offer:</vt:lpstr>
      <vt:lpstr>PowerPoint Presentation</vt:lpstr>
      <vt:lpstr>Focus of my presentation:</vt:lpstr>
      <vt:lpstr>Focus of my presentation:</vt:lpstr>
      <vt:lpstr>Definition of ratio analysis:</vt:lpstr>
      <vt:lpstr>Definition of Residual earning model</vt:lpstr>
      <vt:lpstr>Conditions:</vt:lpstr>
      <vt:lpstr> </vt:lpstr>
      <vt:lpstr>  </vt:lpstr>
      <vt:lpstr> </vt:lpstr>
      <vt:lpstr>I. Drivers of ROCE</vt:lpstr>
      <vt:lpstr>Financing &amp; operating continued:</vt:lpstr>
      <vt:lpstr>Different forms of ROCE – 1. weighted average of returns</vt:lpstr>
      <vt:lpstr>Further simplified version – 2. Clean surplus</vt:lpstr>
      <vt:lpstr>Applying DuPont analysis</vt:lpstr>
      <vt:lpstr>3. Split other items from sales</vt:lpstr>
      <vt:lpstr>4. Split minority interest from income</vt:lpstr>
      <vt:lpstr>5. Split operating liability</vt:lpstr>
      <vt:lpstr>5. Continued</vt:lpstr>
      <vt:lpstr>My opinion</vt:lpstr>
      <vt:lpstr>II. Drivers of CSE(book value)</vt:lpstr>
      <vt:lpstr>III. Reducing analysis</vt:lpstr>
      <vt:lpstr>III. Reduced form continued</vt:lpstr>
      <vt:lpstr>III. continued</vt:lpstr>
      <vt:lpstr>IV. drivers of growth rate</vt:lpstr>
      <vt:lpstr>V. Permanent and transitory terms</vt:lpstr>
      <vt:lpstr>V. Continued</vt:lpstr>
      <vt:lpstr>Summary &amp; what’s next</vt:lpstr>
      <vt:lpstr>Cross-sectional analysis and time-series analysis </vt:lpstr>
      <vt:lpstr>Cross-sectional analsis</vt:lpstr>
      <vt:lpstr>PowerPoint Presentation</vt:lpstr>
      <vt:lpstr>PowerPoint Presentation</vt:lpstr>
      <vt:lpstr>PowerPoint Presentation</vt:lpstr>
      <vt:lpstr>PowerPoint Presentation</vt:lpstr>
      <vt:lpstr>PowerPoint Presentation</vt:lpstr>
      <vt:lpstr>Time-series analysis</vt:lpstr>
      <vt:lpstr>PowerPoint Presentation</vt:lpstr>
      <vt:lpstr>PowerPoint Presentation</vt:lpstr>
      <vt:lpstr>PowerPoint Presentation</vt:lpstr>
      <vt:lpstr>PowerPoint Presentation</vt:lpstr>
      <vt:lpstr>Conclusion</vt:lpstr>
      <vt:lpstr>My opinions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 analysis and equity  valuation: From Research to practice</dc:title>
  <dc:creator>Rong, Alyssa</dc:creator>
  <cp:lastModifiedBy>Rong, Alyssa</cp:lastModifiedBy>
  <cp:revision>64</cp:revision>
  <dcterms:created xsi:type="dcterms:W3CDTF">2018-10-02T15:26:33Z</dcterms:created>
  <dcterms:modified xsi:type="dcterms:W3CDTF">2018-10-02T23:03:23Z</dcterms:modified>
</cp:coreProperties>
</file>